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303" r:id="rId3"/>
    <p:sldId id="290" r:id="rId4"/>
    <p:sldId id="258" r:id="rId5"/>
    <p:sldId id="259" r:id="rId6"/>
    <p:sldId id="261" r:id="rId7"/>
    <p:sldId id="306" r:id="rId8"/>
    <p:sldId id="304" r:id="rId9"/>
    <p:sldId id="262" r:id="rId10"/>
    <p:sldId id="260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305" r:id="rId22"/>
    <p:sldId id="275" r:id="rId23"/>
    <p:sldId id="289" r:id="rId24"/>
    <p:sldId id="257" r:id="rId25"/>
    <p:sldId id="300" r:id="rId26"/>
    <p:sldId id="301" r:id="rId27"/>
    <p:sldId id="273" r:id="rId28"/>
    <p:sldId id="276" r:id="rId29"/>
    <p:sldId id="278" r:id="rId30"/>
    <p:sldId id="279" r:id="rId31"/>
    <p:sldId id="291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302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4" y="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9A7F83-A0D5-4070-BCC5-0B89CE420B40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91DC851-4ED7-418A-9474-C67223E35A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4374ACD-3384-4988-B1C3-030008998C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A19C7C-83E8-47A9-91A6-BBF1BD7535D9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DBC9B6-01AA-473F-8D28-C3A69D1A298D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A8A8A7-D413-48E3-8F0C-6C8889FD47F2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2BBEAD-5001-489B-898A-ECA149EC6C30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BCD31E-DA33-43FF-8B02-A5007A380C87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BF2E4B-FD5E-4F8E-B3A0-1F1A28698A1E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C5B80C-6942-4261-8AC4-AFFBAA5DF67F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F92525-F933-449C-8AF9-B49282E5FF09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2FB4BE-6FAC-49E4-90AE-EA671405647E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2FB4BE-6FAC-49E4-90AE-EA671405647E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9071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B9E68D-A240-4040-904D-667112E5B5D2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E0A369-E0F9-424D-B454-B74E477945AE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98217F-60CC-407B-9C77-81D4AE4F27A6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862CDD-250F-44FF-8F72-F76E4DF3A14F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862CDD-250F-44FF-8F72-F76E4DF3A14F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218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0A41D9-E9A9-4401-9FCE-AA0F18AA501E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115719-EAF6-488B-99E3-2F937FE5B10B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17A9F5-EFC6-4A1D-8785-66380BDACEB7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43441F-2366-4F19-BB0F-180FF5605067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59D56-078F-49E5-BDC2-B38E50D95C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73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883B6-F548-40F8-9C5A-9B776A3284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090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3DD4D-DA43-4373-BC9E-9A37D4DCED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5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6C365-DB07-4C03-A378-253221A9F8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60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189CC-7782-4024-9C0B-6002FED010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267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2DA74-B8E0-45E0-8396-0D1700162A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3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AE481-E249-4D4E-B3EF-FAB8F9CB40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49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17E3C-4116-4989-94B5-514B26A5B2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08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4AF95-F0E5-4C49-B7CE-857289B178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02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244BF-C70F-45F4-8128-AA1B31EA7A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443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18222-52C1-4673-AD97-7AD28D03E2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27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C466ACB-5581-40BC-B45D-B674D93A83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Cell Growth and Division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Honors Biology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Cell Cycle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 stages</a:t>
            </a:r>
          </a:p>
          <a:p>
            <a:pPr lvl="1" eaLnBrk="1" hangingPunct="1"/>
            <a:r>
              <a:rPr lang="en-US" altLang="en-US"/>
              <a:t>Interphase</a:t>
            </a:r>
          </a:p>
          <a:p>
            <a:pPr lvl="1" eaLnBrk="1" hangingPunct="1"/>
            <a:r>
              <a:rPr lang="en-US" altLang="en-US"/>
              <a:t>Mitosis</a:t>
            </a:r>
          </a:p>
          <a:p>
            <a:pPr lvl="1" eaLnBrk="1" hangingPunct="1"/>
            <a:r>
              <a:rPr lang="en-US" altLang="en-US"/>
              <a:t>Cytokinesis</a:t>
            </a:r>
          </a:p>
          <a:p>
            <a:pPr lvl="1" eaLnBrk="1" hangingPunct="1"/>
            <a:endParaRPr lang="en-US" altLang="en-US"/>
          </a:p>
        </p:txBody>
      </p:sp>
      <p:pic>
        <p:nvPicPr>
          <p:cNvPr id="15364" name="Picture 5" descr="cell_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05000"/>
            <a:ext cx="45339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893AF4-E51E-4E00-BA38-ED9147852433}"/>
              </a:ext>
            </a:extLst>
          </p:cNvPr>
          <p:cNvSpPr/>
          <p:nvPr/>
        </p:nvSpPr>
        <p:spPr>
          <a:xfrm>
            <a:off x="2178425" y="5257800"/>
            <a:ext cx="2043952" cy="13255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 have this diagram in the back of your notes.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Interphase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Longest stage of the cell cycle</a:t>
            </a:r>
          </a:p>
          <a:p>
            <a:pPr eaLnBrk="1" hangingPunct="1"/>
            <a:r>
              <a:rPr lang="en-US" altLang="en-US"/>
              <a:t>Divided into 3 phases</a:t>
            </a:r>
          </a:p>
          <a:p>
            <a:pPr lvl="1" eaLnBrk="1" hangingPunct="1"/>
            <a:r>
              <a:rPr lang="en-US" altLang="en-US"/>
              <a:t>G1 phase</a:t>
            </a:r>
          </a:p>
          <a:p>
            <a:pPr lvl="2" eaLnBrk="1" hangingPunct="1"/>
            <a:r>
              <a:rPr lang="en-US" altLang="en-US"/>
              <a:t>Period of growth</a:t>
            </a:r>
          </a:p>
          <a:p>
            <a:pPr lvl="2" eaLnBrk="1" hangingPunct="1"/>
            <a:r>
              <a:rPr lang="en-US" altLang="en-US"/>
              <a:t>Does its “job” (makes proteins)</a:t>
            </a:r>
          </a:p>
        </p:txBody>
      </p:sp>
      <p:pic>
        <p:nvPicPr>
          <p:cNvPr id="17412" name="Picture 6" descr="cell_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2291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Interphase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S phase</a:t>
            </a:r>
          </a:p>
          <a:p>
            <a:pPr lvl="1" eaLnBrk="1" hangingPunct="1"/>
            <a:r>
              <a:rPr lang="en-US" altLang="en-US"/>
              <a:t>DNA is copied</a:t>
            </a:r>
          </a:p>
          <a:p>
            <a:pPr lvl="2" eaLnBrk="1" hangingPunct="1"/>
            <a:r>
              <a:rPr lang="en-US" altLang="en-US"/>
              <a:t>AKA DNA Replication</a:t>
            </a:r>
          </a:p>
          <a:p>
            <a:pPr lvl="1" eaLnBrk="1" hangingPunct="1"/>
            <a:endParaRPr lang="en-US" altLang="en-US"/>
          </a:p>
        </p:txBody>
      </p:sp>
      <p:pic>
        <p:nvPicPr>
          <p:cNvPr id="19460" name="Picture 5" descr="cell_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1874838"/>
            <a:ext cx="4090987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Interphase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G2 phase</a:t>
            </a:r>
          </a:p>
          <a:p>
            <a:pPr lvl="1" eaLnBrk="1" hangingPunct="1"/>
            <a:r>
              <a:rPr lang="en-US" altLang="en-US"/>
              <a:t>Copies organelles and gets ready to divide</a:t>
            </a:r>
          </a:p>
        </p:txBody>
      </p:sp>
      <p:pic>
        <p:nvPicPr>
          <p:cNvPr id="21508" name="Picture 6" descr="cell_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1529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mitosis_phase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3733800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2DF842-F7E9-4F98-A7FF-4C9EE0A0885E}"/>
              </a:ext>
            </a:extLst>
          </p:cNvPr>
          <p:cNvSpPr/>
          <p:nvPr/>
        </p:nvSpPr>
        <p:spPr>
          <a:xfrm>
            <a:off x="4007226" y="5883275"/>
            <a:ext cx="2671480" cy="7000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You have these diagrams in the back of your notes.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Interphase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G0 phase</a:t>
            </a:r>
          </a:p>
          <a:p>
            <a:pPr lvl="1" eaLnBrk="1" hangingPunct="1"/>
            <a:r>
              <a:rPr lang="en-US" altLang="en-US"/>
              <a:t>Non-dividing phase</a:t>
            </a:r>
          </a:p>
          <a:p>
            <a:pPr lvl="1" eaLnBrk="1" hangingPunct="1"/>
            <a:r>
              <a:rPr lang="en-US" altLang="en-US"/>
              <a:t>Ex:  brain cells</a:t>
            </a:r>
          </a:p>
        </p:txBody>
      </p:sp>
      <p:pic>
        <p:nvPicPr>
          <p:cNvPr id="23556" name="Picture 7" descr="MRLmous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43434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Mitosis: </a:t>
            </a:r>
            <a:r>
              <a:rPr lang="en-US" altLang="en-US" b="1" u="sng" dirty="0"/>
              <a:t>IPMAT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Prophase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Chromatin coils to form chromosomes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Nuclear envelope and nucleolus begin to break down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Centrioles move to opposite poles and begin to produce spindle fibers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/>
              <a:t>Spindle fibers attach to centromere of each chromosome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/>
              <a:t>Plant cells do this too even though they do not have centrioles</a:t>
            </a:r>
          </a:p>
        </p:txBody>
      </p:sp>
      <p:pic>
        <p:nvPicPr>
          <p:cNvPr id="25604" name="Picture 8" descr="mitosis_phase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42672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Mitosis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Metaphase</a:t>
            </a:r>
          </a:p>
          <a:p>
            <a:pPr lvl="1" eaLnBrk="1" hangingPunct="1"/>
            <a:r>
              <a:rPr lang="en-US" altLang="en-US"/>
              <a:t>Spindle fibers move chromosomes to line up in the center (equator) of the cell</a:t>
            </a:r>
          </a:p>
        </p:txBody>
      </p:sp>
      <p:pic>
        <p:nvPicPr>
          <p:cNvPr id="27652" name="Picture 6" descr="mitosis_phase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1910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Mitosis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7275"/>
            <a:ext cx="5057775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Anaphase</a:t>
            </a:r>
          </a:p>
          <a:p>
            <a:pPr lvl="1" eaLnBrk="1" hangingPunct="1"/>
            <a:r>
              <a:rPr lang="en-US" altLang="en-US" dirty="0"/>
              <a:t>Spindle fibers pull the centromeres apart allowing the sister chromatids to separate</a:t>
            </a:r>
          </a:p>
          <a:p>
            <a:pPr lvl="2" eaLnBrk="1" hangingPunct="1"/>
            <a:r>
              <a:rPr lang="en-US" dirty="0"/>
              <a:t>pulled by motor proteins “</a:t>
            </a:r>
            <a:r>
              <a:rPr lang="en-US" dirty="0" err="1"/>
              <a:t>walking”along</a:t>
            </a:r>
            <a:r>
              <a:rPr lang="en-US" dirty="0"/>
              <a:t> microtubules</a:t>
            </a:r>
            <a:endParaRPr lang="en-US" altLang="en-US" dirty="0"/>
          </a:p>
          <a:p>
            <a:pPr lvl="2" eaLnBrk="1" hangingPunct="1"/>
            <a:r>
              <a:rPr lang="en-US" dirty="0"/>
              <a:t>microtubule shortens by dismantling  at kinetochore (chromosome) end</a:t>
            </a:r>
          </a:p>
          <a:p>
            <a:pPr lvl="1" eaLnBrk="1" hangingPunct="1"/>
            <a:r>
              <a:rPr lang="en-US" altLang="en-US" dirty="0"/>
              <a:t>The phase ends when the chromatids reach the poles or stop moving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65419DA-28BE-426A-80B5-85EEA2DFC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775" y="1238250"/>
            <a:ext cx="3237230" cy="5340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Mitosis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Telophase</a:t>
            </a:r>
          </a:p>
          <a:p>
            <a:pPr lvl="1" eaLnBrk="1" hangingPunct="1"/>
            <a:r>
              <a:rPr lang="en-US" altLang="en-US" dirty="0"/>
              <a:t>Nuclear envelop and nucleolus reform</a:t>
            </a:r>
          </a:p>
          <a:p>
            <a:pPr lvl="1" eaLnBrk="1" hangingPunct="1"/>
            <a:r>
              <a:rPr lang="en-US" altLang="en-US" dirty="0"/>
              <a:t>Chromosomes uncoil into chromatin</a:t>
            </a:r>
          </a:p>
          <a:p>
            <a:pPr lvl="1" eaLnBrk="1" hangingPunct="1"/>
            <a:r>
              <a:rPr lang="en-US" altLang="en-US" dirty="0"/>
              <a:t>Spindle fibers break apart</a:t>
            </a:r>
          </a:p>
        </p:txBody>
      </p:sp>
      <p:pic>
        <p:nvPicPr>
          <p:cNvPr id="31748" name="Picture 5" descr="mitosis_phase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42672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Cytokinesis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Division of cytoplasm</a:t>
            </a:r>
          </a:p>
          <a:p>
            <a:pPr eaLnBrk="1" hangingPunct="1"/>
            <a:r>
              <a:rPr lang="en-US" altLang="en-US" dirty="0"/>
              <a:t>In animal cells, it occurs from the formation of the cleavage furrow</a:t>
            </a:r>
          </a:p>
          <a:p>
            <a:pPr eaLnBrk="1" hangingPunct="1"/>
            <a:r>
              <a:rPr lang="en-US" altLang="en-US" dirty="0"/>
              <a:t>In plant cells, it occurs from the formation of the cell plate</a:t>
            </a:r>
          </a:p>
          <a:p>
            <a:pPr lvl="1" eaLnBrk="1" hangingPunct="1"/>
            <a:r>
              <a:rPr lang="en-US" altLang="en-US" dirty="0"/>
              <a:t>Formed by </a:t>
            </a:r>
            <a:r>
              <a:rPr lang="en-US" altLang="en-US" dirty="0" err="1"/>
              <a:t>golgi</a:t>
            </a:r>
            <a:r>
              <a:rPr lang="en-US" altLang="en-US" dirty="0"/>
              <a:t> apparatus</a:t>
            </a:r>
          </a:p>
        </p:txBody>
      </p:sp>
      <p:pic>
        <p:nvPicPr>
          <p:cNvPr id="33796" name="Picture 8" descr="c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421005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4233"/>
          </a:xfrm>
        </p:spPr>
        <p:txBody>
          <a:bodyPr/>
          <a:lstStyle/>
          <a:p>
            <a:r>
              <a:rPr lang="en-US" altLang="en-US" dirty="0"/>
              <a:t>Sexual vs Asexual Reproduction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82" y="986117"/>
            <a:ext cx="8991600" cy="5522259"/>
          </a:xfrm>
        </p:spPr>
        <p:txBody>
          <a:bodyPr/>
          <a:lstStyle/>
          <a:p>
            <a:pPr lvl="1">
              <a:buFont typeface="Arial"/>
              <a:buChar char="•"/>
            </a:pPr>
            <a:r>
              <a:rPr lang="en-US" altLang="en-US" sz="3200" dirty="0"/>
              <a:t>Most cells in the human body will need to undergo cell division, the process that cells use to reproduce themselves.  </a:t>
            </a:r>
          </a:p>
          <a:p>
            <a:pPr lvl="2">
              <a:buFont typeface="Arial"/>
              <a:buChar char="•"/>
            </a:pPr>
            <a:r>
              <a:rPr lang="en-US" altLang="en-US" sz="2800" dirty="0"/>
              <a:t>Two Types:</a:t>
            </a:r>
          </a:p>
          <a:p>
            <a:pPr lvl="3">
              <a:buFont typeface="Arial"/>
              <a:buChar char="•"/>
            </a:pPr>
            <a:r>
              <a:rPr lang="en-US" altLang="en-US" sz="2400" b="1" u="sng" dirty="0"/>
              <a:t>Somatic cell division</a:t>
            </a:r>
            <a:r>
              <a:rPr lang="en-US" altLang="en-US" sz="2400" b="1" dirty="0"/>
              <a:t> </a:t>
            </a:r>
            <a:r>
              <a:rPr lang="en-US" altLang="en-US" sz="2400" dirty="0"/>
              <a:t>(soma=body) division of any cell in the body other than a germ cell (a.k.a. a gamete) for repair and growth.   Takes place during a process called mitosis.</a:t>
            </a:r>
          </a:p>
          <a:p>
            <a:pPr lvl="3">
              <a:buFont typeface="Arial"/>
              <a:buChar char="•"/>
            </a:pPr>
            <a:r>
              <a:rPr lang="en-US" altLang="en-US" sz="2400" b="1" u="sng" dirty="0"/>
              <a:t>Reproductive cell division</a:t>
            </a:r>
            <a:r>
              <a:rPr lang="en-US" altLang="en-US" sz="2400" u="sng" dirty="0"/>
              <a:t> </a:t>
            </a:r>
            <a:r>
              <a:rPr lang="en-US" altLang="en-US" sz="2400" dirty="0"/>
              <a:t>produces gametes (sperm and egg).  Uses a process called meiosis.</a:t>
            </a:r>
          </a:p>
          <a:p>
            <a:pPr marL="457200" lvl="1" indent="0">
              <a:buNone/>
            </a:pPr>
            <a:endParaRPr lang="en-US" altLang="en-US" sz="3200" dirty="0"/>
          </a:p>
          <a:p>
            <a:pPr lvl="2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8277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 Product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2 identical Daughter cells</a:t>
            </a:r>
          </a:p>
          <a:p>
            <a:pPr eaLnBrk="1" hangingPunct="1"/>
            <a:r>
              <a:rPr lang="en-US" altLang="en-US" dirty="0"/>
              <a:t>Mitosis Animation</a:t>
            </a:r>
          </a:p>
        </p:txBody>
      </p:sp>
      <p:pic>
        <p:nvPicPr>
          <p:cNvPr id="35844" name="Picture 6" descr="cytok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191000" cy="412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Under the Microscope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27520A6-1095-4CA8-A327-4B0069C6A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1412558"/>
            <a:ext cx="6116003" cy="503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6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Prokaryote Reproduction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Bacteria reproduce by a process called Binary Fission</a:t>
            </a:r>
          </a:p>
          <a:p>
            <a:pPr lvl="1"/>
            <a:r>
              <a:rPr lang="en-US" altLang="en-US"/>
              <a:t>Steps</a:t>
            </a:r>
          </a:p>
          <a:p>
            <a:pPr lvl="1"/>
            <a:r>
              <a:rPr lang="en-US" altLang="en-US"/>
              <a:t>1. DNA is copied</a:t>
            </a:r>
          </a:p>
          <a:p>
            <a:pPr lvl="1"/>
            <a:r>
              <a:rPr lang="en-US" altLang="en-US"/>
              <a:t>2. Cell gets 2X as big</a:t>
            </a:r>
          </a:p>
          <a:p>
            <a:pPr lvl="1"/>
            <a:r>
              <a:rPr lang="en-US" altLang="en-US"/>
              <a:t>3. Cell splits </a:t>
            </a:r>
          </a:p>
          <a:p>
            <a:pPr lvl="1"/>
            <a:r>
              <a:rPr lang="en-US" altLang="en-US"/>
              <a:t>Produces clones</a:t>
            </a:r>
          </a:p>
          <a:p>
            <a:pPr lvl="1"/>
            <a:endParaRPr lang="en-US" altLang="en-US"/>
          </a:p>
        </p:txBody>
      </p:sp>
      <p:pic>
        <p:nvPicPr>
          <p:cNvPr id="37892" name="Picture 2" descr="http://www.southtexascollege.edu/nilsson/4_GB_Lecture_figs_f/4_GB_19_Bacteria_Fig_f/Mader_Binary_Fiss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are Cells Small?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altLang="en-US"/>
              <a:t>1.  Information overload</a:t>
            </a:r>
          </a:p>
          <a:p>
            <a:pPr lvl="1"/>
            <a:r>
              <a:rPr lang="en-US" altLang="en-US"/>
              <a:t>Not enough DNA to meet the demands of a large cell</a:t>
            </a:r>
          </a:p>
          <a:p>
            <a:pPr lvl="1"/>
            <a:r>
              <a:rPr lang="en-US" altLang="en-US"/>
              <a:t>Ex:  checking books out of the library</a:t>
            </a:r>
          </a:p>
        </p:txBody>
      </p:sp>
      <p:pic>
        <p:nvPicPr>
          <p:cNvPr id="39940" name="Picture 2" descr="http://www.elcivics.com/librarian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35242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Why are cells small?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2.  Surface area to Volume ratio</a:t>
            </a:r>
          </a:p>
          <a:p>
            <a:pPr lvl="1" eaLnBrk="1" hangingPunct="1"/>
            <a:r>
              <a:rPr lang="en-US" altLang="en-US"/>
              <a:t>Cell can not get materials in and out fast enough</a:t>
            </a:r>
          </a:p>
        </p:txBody>
      </p:sp>
      <p:pic>
        <p:nvPicPr>
          <p:cNvPr id="40964" name="Picture 8" descr="06_07SurfaceVolumeRatio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45720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http://bio1903.nicerweb.com/doc/class/bio1151/Locked/media/ch35/35_12PrimaryRootGrow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076950" cy="541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blackspvbiology.50megs.com/Images2/OnionRootTipMit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096000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Regulating the Cell Cycle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914400" y="1295400"/>
          <a:ext cx="7543800" cy="5070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25">
                <a:tc>
                  <a:txBody>
                    <a:bodyPr/>
                    <a:lstStyle/>
                    <a:p>
                      <a:r>
                        <a:rPr lang="en-US" sz="1500"/>
                        <a:t>Cell Type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Life Span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Cell Division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925">
                <a:tc>
                  <a:txBody>
                    <a:bodyPr/>
                    <a:lstStyle/>
                    <a:p>
                      <a:r>
                        <a:rPr lang="en-US" sz="1500"/>
                        <a:t>Linin</a:t>
                      </a:r>
                      <a:r>
                        <a:rPr lang="en-US" sz="1500" baseline="0"/>
                        <a:t>g of esophagus</a:t>
                      </a:r>
                      <a:endParaRPr lang="en-US" sz="150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2-3 days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Yes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466">
                <a:tc>
                  <a:txBody>
                    <a:bodyPr/>
                    <a:lstStyle/>
                    <a:p>
                      <a:r>
                        <a:rPr lang="en-US" sz="1500"/>
                        <a:t>Lining</a:t>
                      </a:r>
                      <a:r>
                        <a:rPr lang="en-US" sz="1500" baseline="0"/>
                        <a:t> of small intestine</a:t>
                      </a:r>
                      <a:endParaRPr lang="en-US" sz="150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1-2 days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Yes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466">
                <a:tc>
                  <a:txBody>
                    <a:bodyPr/>
                    <a:lstStyle/>
                    <a:p>
                      <a:r>
                        <a:rPr lang="en-US" sz="1500"/>
                        <a:t>Lining of large intestine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6 days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Yes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925">
                <a:tc>
                  <a:txBody>
                    <a:bodyPr/>
                    <a:lstStyle/>
                    <a:p>
                      <a:r>
                        <a:rPr lang="en-US" sz="1500"/>
                        <a:t>Red Blood</a:t>
                      </a:r>
                      <a:r>
                        <a:rPr lang="en-US" sz="1500" baseline="0"/>
                        <a:t> Cells</a:t>
                      </a:r>
                      <a:endParaRPr lang="en-US" sz="150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120 days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No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925">
                <a:tc>
                  <a:txBody>
                    <a:bodyPr/>
                    <a:lstStyle/>
                    <a:p>
                      <a:r>
                        <a:rPr lang="en-US" sz="1500"/>
                        <a:t>White Blood Cells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10 hrs to decades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Many do not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925">
                <a:tc>
                  <a:txBody>
                    <a:bodyPr/>
                    <a:lstStyle/>
                    <a:p>
                      <a:r>
                        <a:rPr lang="en-US" sz="1500"/>
                        <a:t>Smooth muscle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Long-lived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Yes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925">
                <a:tc>
                  <a:txBody>
                    <a:bodyPr/>
                    <a:lstStyle/>
                    <a:p>
                      <a:r>
                        <a:rPr lang="en-US" sz="1500"/>
                        <a:t>Cardiac muscle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Long-lived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No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1925">
                <a:tc>
                  <a:txBody>
                    <a:bodyPr/>
                    <a:lstStyle/>
                    <a:p>
                      <a:r>
                        <a:rPr lang="en-US" sz="1500"/>
                        <a:t>Skeletal Muscle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Long-lived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No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67">
                <a:tc>
                  <a:txBody>
                    <a:bodyPr/>
                    <a:lstStyle/>
                    <a:p>
                      <a:r>
                        <a:rPr lang="en-US" sz="1500" baseline="0"/>
                        <a:t>Neuron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500" baseline="0"/>
                        <a:t>Long-lived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500" baseline="0"/>
                        <a:t>NO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Cell Cycle Regulators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During the early 1980’s scientists discovered the protein cyclin in a dividing cell </a:t>
            </a:r>
          </a:p>
          <a:p>
            <a:r>
              <a:rPr lang="en-US" altLang="en-US"/>
              <a:t>This protein regulates the cell cycle</a:t>
            </a:r>
          </a:p>
          <a:p>
            <a:r>
              <a:rPr lang="en-US" altLang="en-US"/>
              <a:t>When they injected this protein into a non-dividing cell spindle fibers began to form</a:t>
            </a:r>
          </a:p>
        </p:txBody>
      </p:sp>
      <p:pic>
        <p:nvPicPr>
          <p:cNvPr id="47108" name="Picture 2" descr="http://www.chemie.uni-kl.de/forschung/lmctox/eisenbra/forschung/cycl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2862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Internal Regulators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Proteins that respond to events inside the cell</a:t>
            </a:r>
          </a:p>
          <a:p>
            <a:pPr lvl="1"/>
            <a:r>
              <a:rPr lang="en-US" altLang="en-US"/>
              <a:t>Some do not allow mitosis to begin until all the chromosomes have been copied</a:t>
            </a:r>
          </a:p>
          <a:p>
            <a:pPr lvl="1"/>
            <a:r>
              <a:rPr lang="en-US" altLang="en-US"/>
              <a:t>Some do not let anaphase begin until spindle fibers have attached to each chromosome</a:t>
            </a:r>
          </a:p>
        </p:txBody>
      </p:sp>
      <p:pic>
        <p:nvPicPr>
          <p:cNvPr id="49156" name="Picture 9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600"/>
            <a:ext cx="43434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Sexual vs Asexual Reproduction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r>
              <a:rPr lang="en-US" altLang="en-US" b="1" dirty="0"/>
              <a:t>Sexual Reproduction</a:t>
            </a:r>
            <a:r>
              <a:rPr lang="en-US" altLang="en-US" dirty="0"/>
              <a:t>:  produces genetically diverse offspring from 2 parents</a:t>
            </a:r>
          </a:p>
          <a:p>
            <a:pPr lvl="1"/>
            <a:r>
              <a:rPr lang="en-US" altLang="en-US" dirty="0"/>
              <a:t>Ex:  giraffes</a:t>
            </a:r>
          </a:p>
          <a:p>
            <a:pPr lvl="1"/>
            <a:r>
              <a:rPr lang="en-US" altLang="en-US" dirty="0"/>
              <a:t>Advantages:</a:t>
            </a:r>
          </a:p>
          <a:p>
            <a:pPr lvl="2"/>
            <a:r>
              <a:rPr lang="en-US" altLang="en-US" dirty="0"/>
              <a:t>Changing environments</a:t>
            </a:r>
          </a:p>
          <a:p>
            <a:pPr lvl="2"/>
            <a:r>
              <a:rPr lang="en-US" altLang="en-US" dirty="0"/>
              <a:t>Provides genetic diversity</a:t>
            </a:r>
          </a:p>
          <a:p>
            <a:pPr lvl="1"/>
            <a:r>
              <a:rPr lang="en-US" altLang="en-US" dirty="0"/>
              <a:t>Disadvantages:</a:t>
            </a:r>
          </a:p>
          <a:p>
            <a:pPr lvl="2"/>
            <a:r>
              <a:rPr lang="en-US" altLang="en-US" dirty="0"/>
              <a:t>Takes longer to find a mate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8234" y="1600200"/>
            <a:ext cx="4885765" cy="4525963"/>
          </a:xfrm>
        </p:spPr>
        <p:txBody>
          <a:bodyPr/>
          <a:lstStyle/>
          <a:p>
            <a:r>
              <a:rPr lang="en-US" altLang="en-US" b="1" dirty="0"/>
              <a:t>Asexual reproduction</a:t>
            </a:r>
            <a:r>
              <a:rPr lang="en-US" altLang="en-US" dirty="0"/>
              <a:t>: produces genetically identical offspring from single parent</a:t>
            </a:r>
          </a:p>
          <a:p>
            <a:pPr lvl="1"/>
            <a:r>
              <a:rPr lang="en-US" altLang="en-US" dirty="0"/>
              <a:t>Ex:  bacteria</a:t>
            </a:r>
          </a:p>
          <a:p>
            <a:pPr lvl="1"/>
            <a:r>
              <a:rPr lang="en-US" altLang="en-US" dirty="0"/>
              <a:t>Advantages:  </a:t>
            </a:r>
          </a:p>
          <a:p>
            <a:pPr lvl="2"/>
            <a:r>
              <a:rPr lang="en-US" altLang="en-US" dirty="0"/>
              <a:t>in stable environments</a:t>
            </a:r>
          </a:p>
          <a:p>
            <a:pPr lvl="2"/>
            <a:r>
              <a:rPr lang="en-US" altLang="en-US" dirty="0"/>
              <a:t>reproduce faster</a:t>
            </a:r>
          </a:p>
          <a:p>
            <a:pPr lvl="1"/>
            <a:r>
              <a:rPr lang="en-US" altLang="en-US" dirty="0"/>
              <a:t>Disadvantages:  </a:t>
            </a:r>
          </a:p>
          <a:p>
            <a:pPr lvl="2"/>
            <a:r>
              <a:rPr lang="en-US" altLang="en-US" dirty="0"/>
              <a:t>In changing environments all individuals equally susceptible </a:t>
            </a: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External Regulators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2000"/>
              <a:t>Proteins that respond to events outside the cell</a:t>
            </a:r>
          </a:p>
          <a:p>
            <a:pPr lvl="1"/>
            <a:r>
              <a:rPr lang="en-US" altLang="en-US" sz="2000"/>
              <a:t>Control the rate of cell cycle</a:t>
            </a:r>
          </a:p>
          <a:p>
            <a:pPr lvl="1"/>
            <a:r>
              <a:rPr lang="en-US" altLang="en-US" sz="2000"/>
              <a:t>Ex:  Growth Factors</a:t>
            </a:r>
          </a:p>
          <a:p>
            <a:pPr lvl="2"/>
            <a:r>
              <a:rPr lang="en-US" altLang="en-US"/>
              <a:t>Speed up cell cycle </a:t>
            </a:r>
          </a:p>
          <a:p>
            <a:pPr lvl="2"/>
            <a:r>
              <a:rPr lang="en-US" altLang="en-US"/>
              <a:t>Important during embryonic development and healing</a:t>
            </a:r>
          </a:p>
          <a:p>
            <a:pPr lvl="1"/>
            <a:r>
              <a:rPr lang="en-US" altLang="en-US" sz="2000"/>
              <a:t>Ex:  molecules found on adjacent cells slow down cell cycle to prevent overgrowth of cells</a:t>
            </a:r>
          </a:p>
        </p:txBody>
      </p:sp>
      <p:pic>
        <p:nvPicPr>
          <p:cNvPr id="51204" name="Picture 7" descr="petri%20dish%20mo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382905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Apoptosis</a:t>
            </a:r>
          </a:p>
          <a:p>
            <a:pPr lvl="1"/>
            <a:r>
              <a:rPr lang="en-US" altLang="en-US"/>
              <a:t>Programmed cell death</a:t>
            </a:r>
          </a:p>
          <a:p>
            <a:pPr lvl="1"/>
            <a:r>
              <a:rPr lang="en-US" altLang="en-US"/>
              <a:t>Cell and chromatin shrink</a:t>
            </a:r>
          </a:p>
          <a:p>
            <a:pPr lvl="1"/>
            <a:r>
              <a:rPr lang="en-US" altLang="en-US"/>
              <a:t>Parts of the cell membrane break off</a:t>
            </a:r>
          </a:p>
          <a:p>
            <a:pPr lvl="1"/>
            <a:r>
              <a:rPr lang="en-US" altLang="en-US"/>
              <a:t>Neighboring cells get rid of the remains</a:t>
            </a:r>
          </a:p>
          <a:p>
            <a:pPr lvl="1"/>
            <a:r>
              <a:rPr lang="en-US" altLang="en-US"/>
              <a:t>Ex:  webbed fingers</a:t>
            </a:r>
          </a:p>
        </p:txBody>
      </p:sp>
      <p:grpSp>
        <p:nvGrpSpPr>
          <p:cNvPr id="55299" name="Group 17"/>
          <p:cNvGrpSpPr>
            <a:grpSpLocks/>
          </p:cNvGrpSpPr>
          <p:nvPr/>
        </p:nvGrpSpPr>
        <p:grpSpPr bwMode="auto">
          <a:xfrm>
            <a:off x="4572000" y="1676400"/>
            <a:ext cx="4119563" cy="3030538"/>
            <a:chOff x="2019" y="1488"/>
            <a:chExt cx="3552" cy="2581"/>
          </a:xfrm>
        </p:grpSpPr>
        <p:pic>
          <p:nvPicPr>
            <p:cNvPr id="55300" name="Picture 7" descr="bhspe-020503-0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" y="1488"/>
              <a:ext cx="1762" cy="2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1" name="Picture 4" descr="bhspe-020503-0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" y="1510"/>
              <a:ext cx="1717" cy="2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2" name="Text Box 10"/>
            <p:cNvSpPr txBox="1">
              <a:spLocks noChangeArrowheads="1"/>
            </p:cNvSpPr>
            <p:nvPr/>
          </p:nvSpPr>
          <p:spPr bwMode="auto">
            <a:xfrm>
              <a:off x="2092" y="1816"/>
              <a:ext cx="87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 b="1">
                  <a:solidFill>
                    <a:schemeClr val="bg1"/>
                  </a:solidFill>
                </a:rPr>
                <a:t>webbed fingers</a:t>
              </a:r>
            </a:p>
          </p:txBody>
        </p:sp>
        <p:sp>
          <p:nvSpPr>
            <p:cNvPr id="55303" name="Line 11"/>
            <p:cNvSpPr>
              <a:spLocks noChangeShapeType="1"/>
            </p:cNvSpPr>
            <p:nvPr/>
          </p:nvSpPr>
          <p:spPr bwMode="auto">
            <a:xfrm>
              <a:off x="2515" y="1992"/>
              <a:ext cx="185" cy="7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Uncontrolled Cell Growth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/>
              <a:t>Cancer:  disorder in which some of the body’s cells lose the ability to control growth</a:t>
            </a:r>
          </a:p>
          <a:p>
            <a:r>
              <a:rPr lang="en-US" altLang="en-US"/>
              <a:t>Cells grow into masses called tumors</a:t>
            </a:r>
          </a:p>
        </p:txBody>
      </p:sp>
      <p:pic>
        <p:nvPicPr>
          <p:cNvPr id="56324" name="Picture 6" descr="grow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4267200" cy="32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tumors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/>
              <a:t>Benign tumors:  cells remain within the mass</a:t>
            </a:r>
          </a:p>
          <a:p>
            <a:pPr lvl="1"/>
            <a:r>
              <a:rPr lang="en-US" altLang="en-US"/>
              <a:t>Normally harmless unless they grow large enough to interfere with other organs</a:t>
            </a:r>
          </a:p>
          <a:p>
            <a:pPr lvl="1"/>
            <a:r>
              <a:rPr lang="en-US" altLang="en-US"/>
              <a:t>Ex:  fibroid cysts in uterus or breast, warts</a:t>
            </a:r>
          </a:p>
          <a:p>
            <a:endParaRPr lang="en-US" altLang="en-US"/>
          </a:p>
        </p:txBody>
      </p:sp>
      <p:pic>
        <p:nvPicPr>
          <p:cNvPr id="58372" name="Picture 6" descr="anexectomy_ope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42672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r>
              <a:rPr lang="en-US" altLang="en-US" sz="2400"/>
              <a:t>Malignant tumors:  cells invade and destroy healthy tissues elsewhere in the body</a:t>
            </a:r>
          </a:p>
          <a:p>
            <a:r>
              <a:rPr lang="en-US" altLang="en-US" sz="2400"/>
              <a:t>Metastasis:  spread of cancer from original site</a:t>
            </a:r>
          </a:p>
          <a:p>
            <a:pPr lvl="1"/>
            <a:r>
              <a:rPr lang="en-US" altLang="en-US" sz="2000"/>
              <a:t>Cancer cells break away from original mass and travel to other parts of the body</a:t>
            </a:r>
          </a:p>
          <a:p>
            <a:r>
              <a:rPr lang="en-US" altLang="en-US" sz="2400"/>
              <a:t>Categorized by type of tissue they affect</a:t>
            </a:r>
          </a:p>
        </p:txBody>
      </p:sp>
      <p:pic>
        <p:nvPicPr>
          <p:cNvPr id="60419" name="Picture 7" descr="XVIII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4457700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Cancer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Carcinomas:  grow in skin and tissues that line the organs of the body</a:t>
            </a:r>
          </a:p>
          <a:p>
            <a:pPr lvl="1"/>
            <a:r>
              <a:rPr lang="en-US" altLang="en-US"/>
              <a:t>Ex:  lung cancer, breast cancer</a:t>
            </a:r>
          </a:p>
        </p:txBody>
      </p:sp>
      <p:pic>
        <p:nvPicPr>
          <p:cNvPr id="62468" name="Picture 7" descr="Lung-Can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32150"/>
            <a:ext cx="451485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Sarcomas:  grow in bone and muscle tissues</a:t>
            </a:r>
          </a:p>
        </p:txBody>
      </p:sp>
      <p:pic>
        <p:nvPicPr>
          <p:cNvPr id="64515" name="Picture 5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00400"/>
            <a:ext cx="30861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Lymphomas:    solid tumors that grow in the tissues that form blood cells</a:t>
            </a:r>
          </a:p>
          <a:p>
            <a:pPr lvl="1"/>
            <a:r>
              <a:rPr lang="en-US" altLang="en-US"/>
              <a:t>May cause leukemia (the uncontrolled growth of WBC) </a:t>
            </a:r>
          </a:p>
          <a:p>
            <a:pPr lvl="1"/>
            <a:endParaRPr lang="en-US" altLang="en-US"/>
          </a:p>
        </p:txBody>
      </p:sp>
      <p:pic>
        <p:nvPicPr>
          <p:cNvPr id="66563" name="Picture 6" descr="EBV-PositiveLympho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57600"/>
            <a:ext cx="40481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/>
              <a:t>Cancer normally takes several years to develop unless a vital organ such as the liver or pancreas is involved</a:t>
            </a:r>
          </a:p>
        </p:txBody>
      </p:sp>
      <p:pic>
        <p:nvPicPr>
          <p:cNvPr id="68611" name="Picture 5" descr="can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28575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Causes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Mutations of genes that alter the expression of growth factors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Can happen spontaneously or because of carcinogens (any substance that increase risk of cancer)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Ex:  tobacco, asbestos, radiation (x-ray, sun)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Most Carcinogens are mutagens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Some families are at a high risk of developing cancer due to genetics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Ex:  p53 gene damage prevents cell from regulating cell cycle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Some bacteria and viruses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Ex: HPV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US" altLang="en-US" sz="1800"/>
          </a:p>
          <a:p>
            <a:pPr>
              <a:lnSpc>
                <a:spcPct val="90000"/>
              </a:lnSpc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Chromosomes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2900" y="1219200"/>
            <a:ext cx="8610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dirty="0"/>
              <a:t>Chromatin</a:t>
            </a:r>
            <a:r>
              <a:rPr lang="en-US" altLang="en-US" sz="2400" dirty="0"/>
              <a:t>:  uncoiled DNA and proteins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Before the cell can divide the DNA must be “packaged”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How are Chromosomes formed?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In eukaryotes, the DNA wraps tightly around proteins called histones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only visible during Cell Division</a:t>
            </a:r>
          </a:p>
        </p:txBody>
      </p:sp>
      <p:pic>
        <p:nvPicPr>
          <p:cNvPr id="7172" name="Picture 6" descr="c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03588"/>
            <a:ext cx="6189663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Treatments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Surgery</a:t>
            </a:r>
          </a:p>
          <a:p>
            <a:r>
              <a:rPr lang="en-US" altLang="en-US"/>
              <a:t>Radiation</a:t>
            </a:r>
          </a:p>
          <a:p>
            <a:r>
              <a:rPr lang="en-US" altLang="en-US"/>
              <a:t>Chemotherapy</a:t>
            </a:r>
          </a:p>
          <a:p>
            <a:endParaRPr lang="en-US" altLang="en-US"/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19463"/>
            <a:ext cx="5713413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How do you go from a single cell to a multicellular organism with specialized cells?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91000" cy="4525963"/>
          </a:xfrm>
        </p:spPr>
        <p:txBody>
          <a:bodyPr/>
          <a:lstStyle/>
          <a:p>
            <a:r>
              <a:rPr lang="en-US" altLang="en-US" sz="2800"/>
              <a:t>Embryo:  developmental stage in which cells become more specialized</a:t>
            </a:r>
          </a:p>
          <a:p>
            <a:r>
              <a:rPr lang="en-US" altLang="en-US" sz="2800"/>
              <a:t>Differentiation:  process by which cells become specialized (different)</a:t>
            </a:r>
          </a:p>
        </p:txBody>
      </p:sp>
      <p:pic>
        <p:nvPicPr>
          <p:cNvPr id="73732" name="Picture 5" descr="http://hesc.stanford.edu/images/embryoinvit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44577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Differentiation in Mammals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525963"/>
          </a:xfrm>
        </p:spPr>
        <p:txBody>
          <a:bodyPr/>
          <a:lstStyle/>
          <a:p>
            <a:r>
              <a:rPr lang="en-US" altLang="en-US" sz="2800"/>
              <a:t>Controlled by several factors during embryonic development</a:t>
            </a:r>
          </a:p>
          <a:p>
            <a:r>
              <a:rPr lang="en-US" altLang="en-US" sz="2800"/>
              <a:t>Totipotent cells:  cells that can develop into any type of body cell and cells of the extraembryonic membrane and placenta</a:t>
            </a:r>
          </a:p>
          <a:p>
            <a:pPr lvl="1"/>
            <a:r>
              <a:rPr lang="en-US" altLang="en-US" sz="2400"/>
              <a:t>Ex:  initial cell after fertilization</a:t>
            </a:r>
          </a:p>
          <a:p>
            <a:endParaRPr lang="en-US" altLang="en-US" sz="2800"/>
          </a:p>
        </p:txBody>
      </p:sp>
      <p:pic>
        <p:nvPicPr>
          <p:cNvPr id="74756" name="Picture 5" descr="http://www.prismnet.com/~hcexres/power_tools/audience_task/phas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91000"/>
            <a:ext cx="52578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Human development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8458200" cy="4525963"/>
          </a:xfrm>
        </p:spPr>
        <p:txBody>
          <a:bodyPr/>
          <a:lstStyle/>
          <a:p>
            <a:r>
              <a:rPr lang="en-US" altLang="en-US" sz="2400"/>
              <a:t>After 4 days of development the single cell has become a hollow ball of cells surrounding a inner cell mass called the blastocyst</a:t>
            </a:r>
          </a:p>
          <a:p>
            <a:r>
              <a:rPr lang="en-US" altLang="en-US" sz="2400"/>
              <a:t>The outer cells differentiate to form tissues that attach embryo to the mother</a:t>
            </a:r>
          </a:p>
          <a:p>
            <a:r>
              <a:rPr lang="en-US" altLang="en-US" sz="2400"/>
              <a:t>The inner cells become the embryo</a:t>
            </a:r>
          </a:p>
        </p:txBody>
      </p:sp>
      <p:pic>
        <p:nvPicPr>
          <p:cNvPr id="75780" name="Picture 10" descr="http://www.prismnet.com/~hcexres/power_tools/audience_task/phas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14800"/>
            <a:ext cx="54864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These inner cells are pluripotent</a:t>
            </a:r>
          </a:p>
          <a:p>
            <a:pPr lvl="1"/>
            <a:r>
              <a:rPr lang="en-US" altLang="en-US"/>
              <a:t>They can develop into many different types of cells but not every type</a:t>
            </a:r>
          </a:p>
        </p:txBody>
      </p:sp>
      <p:pic>
        <p:nvPicPr>
          <p:cNvPr id="76803" name="Picture 2" descr="http://www.csa.com/discoveryguides/stemcell/images/plu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40671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Stem Cells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Unspecialized cells from which differentiated cells develop</a:t>
            </a:r>
          </a:p>
        </p:txBody>
      </p:sp>
      <p:pic>
        <p:nvPicPr>
          <p:cNvPr id="77828" name="Picture 2" descr="http://stemcellremedy.com/wp-content/uploads/2011/09/where-are-stem-cells-f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52600"/>
            <a:ext cx="4154488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Embryonic Stem Cells</a:t>
            </a:r>
          </a:p>
          <a:p>
            <a:pPr lvl="1"/>
            <a:r>
              <a:rPr lang="en-US" altLang="en-US"/>
              <a:t>Pluripotent cells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/>
              <a:t>Adult Stem Cells</a:t>
            </a:r>
          </a:p>
          <a:p>
            <a:pPr lvl="1"/>
            <a:r>
              <a:rPr lang="en-US" altLang="en-US"/>
              <a:t>Groups of cells that differentiate to renew and replace old cells</a:t>
            </a:r>
          </a:p>
          <a:p>
            <a:pPr lvl="1"/>
            <a:r>
              <a:rPr lang="en-US" altLang="en-US"/>
              <a:t>Called multipotent </a:t>
            </a:r>
          </a:p>
          <a:p>
            <a:pPr lvl="1"/>
            <a:r>
              <a:rPr lang="en-US" altLang="en-US"/>
              <a:t>Ex:  stem cells in bone marrow for the different blood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Potential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Stems cells could be used to repair or replace damaged cells</a:t>
            </a:r>
          </a:p>
          <a:p>
            <a:pPr lvl="1"/>
            <a:r>
              <a:rPr lang="en-US" altLang="en-US"/>
              <a:t>Ex:  repair heart muscle after heart attack</a:t>
            </a:r>
          </a:p>
        </p:txBody>
      </p:sp>
      <p:pic>
        <p:nvPicPr>
          <p:cNvPr id="79876" name="Picture 2" descr="http://upload.wikimedia.org/wikipedia/commons/thumb/b/bd/Stem_cell_treatments.svg/330px-Stem_cell_treatment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436086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Ethical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/>
          <a:lstStyle/>
          <a:p>
            <a:r>
              <a:rPr lang="en-US" altLang="en-US" sz="2000"/>
              <a:t>Not many with the use of adult stem cell research</a:t>
            </a:r>
          </a:p>
          <a:p>
            <a:r>
              <a:rPr lang="en-US" altLang="en-US" sz="2000"/>
              <a:t>With embryonic stem cell research many issue due to the fact that harvesting the cells destroys the embryo</a:t>
            </a:r>
          </a:p>
          <a:p>
            <a:pPr lvl="1"/>
            <a:r>
              <a:rPr lang="en-US" altLang="en-US" sz="2000"/>
              <a:t>Solution:  new techniques that allow cells to be removed without harming the embryo</a:t>
            </a:r>
          </a:p>
          <a:p>
            <a:pPr lvl="1"/>
            <a:r>
              <a:rPr lang="en-US" altLang="en-US" sz="2000"/>
              <a:t>Reprogram adult stem cells to become pluripotent</a:t>
            </a:r>
          </a:p>
        </p:txBody>
      </p:sp>
      <p:pic>
        <p:nvPicPr>
          <p:cNvPr id="80900" name="Picture 2" descr="http://thinkprogress.org/wp-content/uploads/2010/08/stem-cell-harv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Prokaryotes verse Eukaryotes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218" y="1215342"/>
            <a:ext cx="4229582" cy="4910821"/>
          </a:xfrm>
        </p:spPr>
        <p:txBody>
          <a:bodyPr/>
          <a:lstStyle/>
          <a:p>
            <a:pPr eaLnBrk="1" hangingPunct="1"/>
            <a:r>
              <a:rPr lang="en-US" altLang="en-US" b="1" dirty="0"/>
              <a:t>Prokaryotes</a:t>
            </a:r>
            <a:r>
              <a:rPr lang="en-US" altLang="en-US" dirty="0"/>
              <a:t> typically have a single circular chromosome</a:t>
            </a:r>
          </a:p>
          <a:p>
            <a:pPr eaLnBrk="1" hangingPunct="1"/>
            <a:r>
              <a:rPr lang="en-US" altLang="en-US" b="1" dirty="0"/>
              <a:t>Eukaryotes</a:t>
            </a:r>
            <a:r>
              <a:rPr lang="en-US" altLang="en-US" dirty="0"/>
              <a:t> have multiple linear chromosomes</a:t>
            </a:r>
          </a:p>
        </p:txBody>
      </p:sp>
      <p:pic>
        <p:nvPicPr>
          <p:cNvPr id="9220" name="Picture 10" descr="14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7800"/>
            <a:ext cx="29718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2" descr="chromos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38600"/>
            <a:ext cx="28098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Types of Chromosomes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350" y="1191260"/>
            <a:ext cx="5515610" cy="54381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Humans have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46 chromosomes in each of their somatic (body) cells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44 of these are classified as autosomes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dirty="0"/>
              <a:t>Found as homologous pairs</a:t>
            </a:r>
          </a:p>
          <a:p>
            <a:pPr lvl="4" eaLnBrk="1" hangingPunct="1">
              <a:lnSpc>
                <a:spcPct val="90000"/>
              </a:lnSpc>
            </a:pPr>
            <a:r>
              <a:rPr lang="en-US" altLang="en-US" dirty="0"/>
              <a:t>Chromosomes that are the same size, shape and contain genes for the same traits (one from mom, one from dad)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2 of these are sex chromosomes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dirty="0"/>
              <a:t>(XX= female XY= male)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Somatic cells are diploid (2N) because they have both sets of chromosomes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11268" name="Picture 6" descr="biol_01_img00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1191260"/>
            <a:ext cx="33051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7800975" y="8255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Karyotype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90E4A6C-AAC1-419D-8272-640717028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450" y="4543425"/>
            <a:ext cx="3037840" cy="2277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FF7780D-EF42-4805-97B6-9D6453EA5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915887"/>
            <a:ext cx="6329363" cy="502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62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Types of Chromosomes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191760" cy="5029200"/>
          </a:xfrm>
        </p:spPr>
        <p:txBody>
          <a:bodyPr/>
          <a:lstStyle/>
          <a:p>
            <a:pPr marL="914400" lvl="2" indent="0" eaLnBrk="1" hangingPunct="1">
              <a:lnSpc>
                <a:spcPct val="90000"/>
              </a:lnSpc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0A3F2B2-CBE5-4406-BD8E-1DB9529B0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75" y="1209675"/>
            <a:ext cx="7071360" cy="52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93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/>
          <a:p>
            <a:pPr eaLnBrk="1" hangingPunct="1"/>
            <a:r>
              <a:rPr lang="en-US" altLang="en-US"/>
              <a:t>Sex cells have 23 chromosomes</a:t>
            </a:r>
          </a:p>
          <a:p>
            <a:pPr lvl="1" eaLnBrk="1" hangingPunct="1"/>
            <a:r>
              <a:rPr lang="en-US" altLang="en-US"/>
              <a:t>These cells are haploid (N) because they only contain 1 set of chromosomes</a:t>
            </a:r>
          </a:p>
          <a:p>
            <a:pPr lvl="1" eaLnBrk="1" hangingPunct="1"/>
            <a:r>
              <a:rPr lang="en-US" altLang="en-US"/>
              <a:t>After fertilization </a:t>
            </a:r>
          </a:p>
          <a:p>
            <a:pPr lvl="2" eaLnBrk="1" hangingPunct="1"/>
            <a:r>
              <a:rPr lang="en-US" altLang="en-US"/>
              <a:t>sperm 23 + egg 23 = zygote 46</a:t>
            </a:r>
          </a:p>
        </p:txBody>
      </p:sp>
      <p:pic>
        <p:nvPicPr>
          <p:cNvPr id="13315" name="Picture 7" descr="y-chromos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1600200"/>
            <a:ext cx="33639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1718</TotalTime>
  <Words>1307</Words>
  <Application>Microsoft Office PowerPoint</Application>
  <PresentationFormat>On-screen Show (4:3)</PresentationFormat>
  <Paragraphs>246</Paragraphs>
  <Slides>48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Arial</vt:lpstr>
      <vt:lpstr>Default Design</vt:lpstr>
      <vt:lpstr>Cell Growth and Division</vt:lpstr>
      <vt:lpstr>Sexual vs Asexual Reproduction</vt:lpstr>
      <vt:lpstr>Sexual vs Asexual Reproduction</vt:lpstr>
      <vt:lpstr>Chromosomes</vt:lpstr>
      <vt:lpstr>Prokaryotes verse Eukaryotes</vt:lpstr>
      <vt:lpstr>Types of Chromosomes</vt:lpstr>
      <vt:lpstr>PowerPoint Presentation</vt:lpstr>
      <vt:lpstr>Types of Chromosomes</vt:lpstr>
      <vt:lpstr>PowerPoint Presentation</vt:lpstr>
      <vt:lpstr>The Cell Cycle</vt:lpstr>
      <vt:lpstr>Interphase</vt:lpstr>
      <vt:lpstr>Interphase</vt:lpstr>
      <vt:lpstr>Interphase</vt:lpstr>
      <vt:lpstr>Interphase</vt:lpstr>
      <vt:lpstr>Mitosis: IPMAT</vt:lpstr>
      <vt:lpstr>Mitosis</vt:lpstr>
      <vt:lpstr>Mitosis</vt:lpstr>
      <vt:lpstr>Mitosis</vt:lpstr>
      <vt:lpstr>Cytokinesis</vt:lpstr>
      <vt:lpstr>End Product</vt:lpstr>
      <vt:lpstr>Under the Microscope</vt:lpstr>
      <vt:lpstr>Prokaryote Reproduction</vt:lpstr>
      <vt:lpstr>Why are Cells Small?</vt:lpstr>
      <vt:lpstr>Why are cells small?</vt:lpstr>
      <vt:lpstr>PowerPoint Presentation</vt:lpstr>
      <vt:lpstr>PowerPoint Presentation</vt:lpstr>
      <vt:lpstr>Regulating the Cell Cycle</vt:lpstr>
      <vt:lpstr>Cell Cycle Regulators</vt:lpstr>
      <vt:lpstr>Internal Regulators</vt:lpstr>
      <vt:lpstr>External Regulators</vt:lpstr>
      <vt:lpstr>PowerPoint Presentation</vt:lpstr>
      <vt:lpstr>Uncontrolled Cell Growth</vt:lpstr>
      <vt:lpstr>Types of tumors</vt:lpstr>
      <vt:lpstr>PowerPoint Presentation</vt:lpstr>
      <vt:lpstr>Types of Cancer</vt:lpstr>
      <vt:lpstr>PowerPoint Presentation</vt:lpstr>
      <vt:lpstr>PowerPoint Presentation</vt:lpstr>
      <vt:lpstr>PowerPoint Presentation</vt:lpstr>
      <vt:lpstr>Causes</vt:lpstr>
      <vt:lpstr>Treatments</vt:lpstr>
      <vt:lpstr>How do you go from a single cell to a multicellular organism with specialized cells? </vt:lpstr>
      <vt:lpstr>Differentiation in Mammals</vt:lpstr>
      <vt:lpstr>Human development</vt:lpstr>
      <vt:lpstr>PowerPoint Presentation</vt:lpstr>
      <vt:lpstr>Stem Cells</vt:lpstr>
      <vt:lpstr>PowerPoint Presentation</vt:lpstr>
      <vt:lpstr>Potential Benefits</vt:lpstr>
      <vt:lpstr>Ethical 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Growth and Division</dc:title>
  <dc:creator>Vanosdall, Katharine</dc:creator>
  <cp:lastModifiedBy>Vanosdall, Katharine</cp:lastModifiedBy>
  <cp:revision>19</cp:revision>
  <dcterms:modified xsi:type="dcterms:W3CDTF">2019-02-04T14:24:14Z</dcterms:modified>
</cp:coreProperties>
</file>