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7" r:id="rId3"/>
    <p:sldId id="296" r:id="rId4"/>
    <p:sldId id="301" r:id="rId5"/>
    <p:sldId id="259" r:id="rId6"/>
    <p:sldId id="260" r:id="rId7"/>
    <p:sldId id="262" r:id="rId8"/>
    <p:sldId id="263" r:id="rId9"/>
    <p:sldId id="293" r:id="rId10"/>
    <p:sldId id="294" r:id="rId11"/>
    <p:sldId id="302" r:id="rId12"/>
    <p:sldId id="264" r:id="rId13"/>
    <p:sldId id="288" r:id="rId14"/>
    <p:sldId id="265" r:id="rId15"/>
    <p:sldId id="295" r:id="rId16"/>
    <p:sldId id="305" r:id="rId17"/>
    <p:sldId id="266" r:id="rId18"/>
    <p:sldId id="270" r:id="rId19"/>
    <p:sldId id="268" r:id="rId20"/>
    <p:sldId id="289" r:id="rId21"/>
    <p:sldId id="269" r:id="rId22"/>
    <p:sldId id="271" r:id="rId23"/>
    <p:sldId id="272" r:id="rId24"/>
    <p:sldId id="273" r:id="rId25"/>
    <p:sldId id="303" r:id="rId26"/>
    <p:sldId id="274" r:id="rId27"/>
    <p:sldId id="275" r:id="rId28"/>
    <p:sldId id="276" r:id="rId29"/>
    <p:sldId id="308" r:id="rId30"/>
    <p:sldId id="290" r:id="rId31"/>
    <p:sldId id="310" r:id="rId32"/>
    <p:sldId id="304" r:id="rId33"/>
    <p:sldId id="307" r:id="rId34"/>
    <p:sldId id="277" r:id="rId35"/>
    <p:sldId id="291" r:id="rId36"/>
    <p:sldId id="297" r:id="rId37"/>
    <p:sldId id="298" r:id="rId38"/>
    <p:sldId id="299" r:id="rId39"/>
    <p:sldId id="278" r:id="rId40"/>
    <p:sldId id="313" r:id="rId41"/>
    <p:sldId id="306" r:id="rId42"/>
    <p:sldId id="311" r:id="rId43"/>
    <p:sldId id="312" r:id="rId44"/>
    <p:sldId id="280" r:id="rId45"/>
    <p:sldId id="282" r:id="rId46"/>
    <p:sldId id="281" r:id="rId47"/>
    <p:sldId id="292" r:id="rId48"/>
    <p:sldId id="283" r:id="rId49"/>
    <p:sldId id="284" r:id="rId50"/>
    <p:sldId id="285" r:id="rId51"/>
    <p:sldId id="300" r:id="rId52"/>
    <p:sldId id="286" r:id="rId53"/>
    <p:sldId id="287" r:id="rId54"/>
    <p:sldId id="314" r:id="rId55"/>
    <p:sldId id="316" r:id="rId56"/>
    <p:sldId id="315" r:id="rId5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038BAE-34E0-D713-9D93-06AE39E2C7C5}" v="3" dt="2018-10-03T13:17:29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67724D-D4DB-4F7D-9CD7-D24FBF0139A6}" type="doc">
      <dgm:prSet loTypeId="urn:microsoft.com/office/officeart/2005/8/layout/bProcess2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0905D90-0A22-4F3D-86E4-E8FBBAB1B249}">
      <dgm:prSet/>
      <dgm:spPr/>
      <dgm:t>
        <a:bodyPr/>
        <a:lstStyle/>
        <a:p>
          <a:r>
            <a:rPr lang="en-US"/>
            <a:t>C-G</a:t>
          </a:r>
        </a:p>
      </dgm:t>
    </dgm:pt>
    <dgm:pt modelId="{2758EC68-B0DE-400A-8455-03DC82110136}" type="parTrans" cxnId="{E5F8B622-A0CF-48C9-AB53-2411A36DDD36}">
      <dgm:prSet/>
      <dgm:spPr/>
      <dgm:t>
        <a:bodyPr/>
        <a:lstStyle/>
        <a:p>
          <a:endParaRPr lang="en-US"/>
        </a:p>
      </dgm:t>
    </dgm:pt>
    <dgm:pt modelId="{6601D08F-670F-4978-A19D-2A98BBD11B63}" type="sibTrans" cxnId="{E5F8B622-A0CF-48C9-AB53-2411A36DDD36}">
      <dgm:prSet/>
      <dgm:spPr/>
      <dgm:t>
        <a:bodyPr/>
        <a:lstStyle/>
        <a:p>
          <a:endParaRPr lang="en-US"/>
        </a:p>
      </dgm:t>
    </dgm:pt>
    <dgm:pt modelId="{EF3FE8B4-F836-44E7-AC07-020E660C3290}">
      <dgm:prSet/>
      <dgm:spPr/>
      <dgm:t>
        <a:bodyPr/>
        <a:lstStyle/>
        <a:p>
          <a:r>
            <a:rPr lang="en-US"/>
            <a:t>A-</a:t>
          </a:r>
          <a:r>
            <a:rPr lang="en-US" b="1" u="sng"/>
            <a:t>U</a:t>
          </a:r>
        </a:p>
      </dgm:t>
    </dgm:pt>
    <dgm:pt modelId="{786AF2E2-DE69-471C-9A50-F1F26595EA11}" type="parTrans" cxnId="{F8263801-55BC-4AFD-BA61-64FC93D83AFF}">
      <dgm:prSet/>
      <dgm:spPr/>
      <dgm:t>
        <a:bodyPr/>
        <a:lstStyle/>
        <a:p>
          <a:endParaRPr lang="en-US"/>
        </a:p>
      </dgm:t>
    </dgm:pt>
    <dgm:pt modelId="{9F0A53BE-6C43-4D9B-93D5-57A37AB16770}" type="sibTrans" cxnId="{F8263801-55BC-4AFD-BA61-64FC93D83AFF}">
      <dgm:prSet/>
      <dgm:spPr/>
      <dgm:t>
        <a:bodyPr/>
        <a:lstStyle/>
        <a:p>
          <a:endParaRPr lang="en-US"/>
        </a:p>
      </dgm:t>
    </dgm:pt>
    <dgm:pt modelId="{47FF6DDE-6FB5-4710-9771-165F972D5163}" type="pres">
      <dgm:prSet presAssocID="{7267724D-D4DB-4F7D-9CD7-D24FBF0139A6}" presName="diagram" presStyleCnt="0">
        <dgm:presLayoutVars>
          <dgm:dir/>
          <dgm:resizeHandles/>
        </dgm:presLayoutVars>
      </dgm:prSet>
      <dgm:spPr/>
    </dgm:pt>
    <dgm:pt modelId="{2A38979E-535C-4FF1-B3E2-6FBD6EDC377B}" type="pres">
      <dgm:prSet presAssocID="{90905D90-0A22-4F3D-86E4-E8FBBAB1B249}" presName="firstNode" presStyleLbl="node1" presStyleIdx="0" presStyleCnt="2">
        <dgm:presLayoutVars>
          <dgm:bulletEnabled val="1"/>
        </dgm:presLayoutVars>
      </dgm:prSet>
      <dgm:spPr/>
    </dgm:pt>
    <dgm:pt modelId="{F01E650D-ED5F-4E6A-BC50-A9F64B4EE2FA}" type="pres">
      <dgm:prSet presAssocID="{6601D08F-670F-4978-A19D-2A98BBD11B63}" presName="sibTrans" presStyleLbl="sibTrans2D1" presStyleIdx="0" presStyleCnt="1"/>
      <dgm:spPr/>
    </dgm:pt>
    <dgm:pt modelId="{AAB55D52-E90F-426C-A97B-783364D6301D}" type="pres">
      <dgm:prSet presAssocID="{EF3FE8B4-F836-44E7-AC07-020E660C3290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F8263801-55BC-4AFD-BA61-64FC93D83AFF}" srcId="{7267724D-D4DB-4F7D-9CD7-D24FBF0139A6}" destId="{EF3FE8B4-F836-44E7-AC07-020E660C3290}" srcOrd="1" destOrd="0" parTransId="{786AF2E2-DE69-471C-9A50-F1F26595EA11}" sibTransId="{9F0A53BE-6C43-4D9B-93D5-57A37AB16770}"/>
    <dgm:cxn modelId="{E5F8B622-A0CF-48C9-AB53-2411A36DDD36}" srcId="{7267724D-D4DB-4F7D-9CD7-D24FBF0139A6}" destId="{90905D90-0A22-4F3D-86E4-E8FBBAB1B249}" srcOrd="0" destOrd="0" parTransId="{2758EC68-B0DE-400A-8455-03DC82110136}" sibTransId="{6601D08F-670F-4978-A19D-2A98BBD11B63}"/>
    <dgm:cxn modelId="{1FE81976-717E-477E-B1ED-DA49A2C71B2C}" type="presOf" srcId="{90905D90-0A22-4F3D-86E4-E8FBBAB1B249}" destId="{2A38979E-535C-4FF1-B3E2-6FBD6EDC377B}" srcOrd="0" destOrd="0" presId="urn:microsoft.com/office/officeart/2005/8/layout/bProcess2"/>
    <dgm:cxn modelId="{CBA7D683-D106-4D61-9563-5E34E075EA1C}" type="presOf" srcId="{6601D08F-670F-4978-A19D-2A98BBD11B63}" destId="{F01E650D-ED5F-4E6A-BC50-A9F64B4EE2FA}" srcOrd="0" destOrd="0" presId="urn:microsoft.com/office/officeart/2005/8/layout/bProcess2"/>
    <dgm:cxn modelId="{CAA0CFA3-1C85-48AB-8469-5D2CC24D869F}" type="presOf" srcId="{7267724D-D4DB-4F7D-9CD7-D24FBF0139A6}" destId="{47FF6DDE-6FB5-4710-9771-165F972D5163}" srcOrd="0" destOrd="0" presId="urn:microsoft.com/office/officeart/2005/8/layout/bProcess2"/>
    <dgm:cxn modelId="{CF0A0CCC-4760-4B80-8719-EB4E53F90D57}" type="presOf" srcId="{EF3FE8B4-F836-44E7-AC07-020E660C3290}" destId="{AAB55D52-E90F-426C-A97B-783364D6301D}" srcOrd="0" destOrd="0" presId="urn:microsoft.com/office/officeart/2005/8/layout/bProcess2"/>
    <dgm:cxn modelId="{D8BAD642-3636-45FF-A2EE-283AC7A98FA0}" type="presParOf" srcId="{47FF6DDE-6FB5-4710-9771-165F972D5163}" destId="{2A38979E-535C-4FF1-B3E2-6FBD6EDC377B}" srcOrd="0" destOrd="0" presId="urn:microsoft.com/office/officeart/2005/8/layout/bProcess2"/>
    <dgm:cxn modelId="{34857679-A97B-4E5B-B8EF-F2F079A505CF}" type="presParOf" srcId="{47FF6DDE-6FB5-4710-9771-165F972D5163}" destId="{F01E650D-ED5F-4E6A-BC50-A9F64B4EE2FA}" srcOrd="1" destOrd="0" presId="urn:microsoft.com/office/officeart/2005/8/layout/bProcess2"/>
    <dgm:cxn modelId="{B8FA1D37-A2AE-4AF2-AC6A-1975AD1D02B7}" type="presParOf" srcId="{47FF6DDE-6FB5-4710-9771-165F972D5163}" destId="{AAB55D52-E90F-426C-A97B-783364D6301D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3BB105-9123-43DB-96C0-3A9B7BCFE86D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8D8D041-FF39-488C-A61C-FD518FE9BBD1}">
      <dgm:prSet/>
      <dgm:spPr/>
      <dgm:t>
        <a:bodyPr/>
        <a:lstStyle/>
        <a:p>
          <a:r>
            <a:rPr lang="en-US"/>
            <a:t>Get with a partner (near by) Use paper/markers to organize the following at add to your notes. </a:t>
          </a:r>
        </a:p>
      </dgm:t>
    </dgm:pt>
    <dgm:pt modelId="{32DE5E6F-5548-461A-A332-9BE6C2CD28BB}" type="parTrans" cxnId="{A154669C-1372-4E14-925D-247B880DB222}">
      <dgm:prSet/>
      <dgm:spPr/>
      <dgm:t>
        <a:bodyPr/>
        <a:lstStyle/>
        <a:p>
          <a:endParaRPr lang="en-US"/>
        </a:p>
      </dgm:t>
    </dgm:pt>
    <dgm:pt modelId="{BDB07AD6-A816-4B3C-9921-5FBBBDF78D7B}" type="sibTrans" cxnId="{A154669C-1372-4E14-925D-247B880DB222}">
      <dgm:prSet/>
      <dgm:spPr/>
      <dgm:t>
        <a:bodyPr/>
        <a:lstStyle/>
        <a:p>
          <a:endParaRPr lang="en-US"/>
        </a:p>
      </dgm:t>
    </dgm:pt>
    <dgm:pt modelId="{A2DE4205-247B-4F2B-BD74-ED51197EF712}">
      <dgm:prSet/>
      <dgm:spPr/>
      <dgm:t>
        <a:bodyPr/>
        <a:lstStyle/>
        <a:p>
          <a:r>
            <a:rPr lang="en-US" b="1" u="sng"/>
            <a:t>1. Carbohydrates: Graphic organizer -Handout</a:t>
          </a:r>
          <a:endParaRPr lang="en-US"/>
        </a:p>
      </dgm:t>
    </dgm:pt>
    <dgm:pt modelId="{611A3660-A66A-4571-ACCD-FF5F9CCE6634}" type="parTrans" cxnId="{B1DE6BDA-01CD-41F0-8A29-5C720C9B4928}">
      <dgm:prSet/>
      <dgm:spPr/>
      <dgm:t>
        <a:bodyPr/>
        <a:lstStyle/>
        <a:p>
          <a:endParaRPr lang="en-US"/>
        </a:p>
      </dgm:t>
    </dgm:pt>
    <dgm:pt modelId="{9D573678-4E7B-4D1B-B886-C032736E0DEC}" type="sibTrans" cxnId="{B1DE6BDA-01CD-41F0-8A29-5C720C9B4928}">
      <dgm:prSet/>
      <dgm:spPr/>
      <dgm:t>
        <a:bodyPr/>
        <a:lstStyle/>
        <a:p>
          <a:endParaRPr lang="en-US"/>
        </a:p>
      </dgm:t>
    </dgm:pt>
    <dgm:pt modelId="{12406177-6960-4CA6-A13C-B97AD2F718BC}">
      <dgm:prSet/>
      <dgm:spPr/>
      <dgm:t>
        <a:bodyPr/>
        <a:lstStyle/>
        <a:p>
          <a:r>
            <a:rPr lang="en-US" b="1" u="sng"/>
            <a:t>2. Lipids: 4 types, and their functions(create your own organizer)</a:t>
          </a:r>
          <a:endParaRPr lang="en-US"/>
        </a:p>
      </dgm:t>
    </dgm:pt>
    <dgm:pt modelId="{1A8BD368-4816-49A9-B747-DFF61BA3C29D}" type="parTrans" cxnId="{2649CE15-C6EC-4BE9-B8AF-7FA940CB8099}">
      <dgm:prSet/>
      <dgm:spPr/>
      <dgm:t>
        <a:bodyPr/>
        <a:lstStyle/>
        <a:p>
          <a:endParaRPr lang="en-US"/>
        </a:p>
      </dgm:t>
    </dgm:pt>
    <dgm:pt modelId="{9BE83751-1EA3-466A-AC46-5EAC63E876C6}" type="sibTrans" cxnId="{2649CE15-C6EC-4BE9-B8AF-7FA940CB8099}">
      <dgm:prSet/>
      <dgm:spPr/>
      <dgm:t>
        <a:bodyPr/>
        <a:lstStyle/>
        <a:p>
          <a:endParaRPr lang="en-US"/>
        </a:p>
      </dgm:t>
    </dgm:pt>
    <dgm:pt modelId="{98E2B9E0-31BA-41F6-8EE7-511935CE2FC1}">
      <dgm:prSet/>
      <dgm:spPr/>
      <dgm:t>
        <a:bodyPr/>
        <a:lstStyle/>
        <a:p>
          <a:r>
            <a:rPr lang="en-US" b="1" u="sng"/>
            <a:t>3. Nucleic Acids: 2 types, compare and contrast. Nucleotide base pairing</a:t>
          </a:r>
          <a:endParaRPr lang="en-US"/>
        </a:p>
      </dgm:t>
    </dgm:pt>
    <dgm:pt modelId="{30D891DB-CE59-40A3-9D90-B671AC1302B9}" type="parTrans" cxnId="{1A670853-1168-493F-BAAA-B2075EC1C37D}">
      <dgm:prSet/>
      <dgm:spPr/>
      <dgm:t>
        <a:bodyPr/>
        <a:lstStyle/>
        <a:p>
          <a:endParaRPr lang="en-US"/>
        </a:p>
      </dgm:t>
    </dgm:pt>
    <dgm:pt modelId="{2E53B8BC-284B-470C-B054-1B5F305F0FB3}" type="sibTrans" cxnId="{1A670853-1168-493F-BAAA-B2075EC1C37D}">
      <dgm:prSet/>
      <dgm:spPr/>
      <dgm:t>
        <a:bodyPr/>
        <a:lstStyle/>
        <a:p>
          <a:endParaRPr lang="en-US"/>
        </a:p>
      </dgm:t>
    </dgm:pt>
    <dgm:pt modelId="{92E91282-239B-4752-8BC0-F5A1172EAB90}">
      <dgm:prSet/>
      <dgm:spPr/>
      <dgm:t>
        <a:bodyPr/>
        <a:lstStyle/>
        <a:p>
          <a:r>
            <a:rPr lang="en-US" b="1" u="sng">
              <a:cs typeface="Calibri Light"/>
            </a:rPr>
            <a:t>4. Proteins: What are the monomers? What are the four levels of organization?Functions? </a:t>
          </a:r>
        </a:p>
      </dgm:t>
    </dgm:pt>
    <dgm:pt modelId="{0F940511-4E2A-4E56-AFEB-A3F92810C6F8}" type="parTrans" cxnId="{3D7B1662-ED1D-4B36-AF2A-550FA412AA1C}">
      <dgm:prSet/>
      <dgm:spPr/>
    </dgm:pt>
    <dgm:pt modelId="{9857F051-ABA6-4EEC-9D5B-30C80B0C4E63}" type="sibTrans" cxnId="{3D7B1662-ED1D-4B36-AF2A-550FA412AA1C}">
      <dgm:prSet/>
      <dgm:spPr/>
    </dgm:pt>
    <dgm:pt modelId="{11C1ECD1-CA6D-4B05-98EB-DE5AB9972F69}" type="pres">
      <dgm:prSet presAssocID="{523BB105-9123-43DB-96C0-3A9B7BCFE86D}" presName="linear" presStyleCnt="0">
        <dgm:presLayoutVars>
          <dgm:animLvl val="lvl"/>
          <dgm:resizeHandles val="exact"/>
        </dgm:presLayoutVars>
      </dgm:prSet>
      <dgm:spPr/>
    </dgm:pt>
    <dgm:pt modelId="{1B5CB9DC-D60B-45E9-8544-C6D6ADD8A9DF}" type="pres">
      <dgm:prSet presAssocID="{C8D8D041-FF39-488C-A61C-FD518FE9BBD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41331B8-4CF2-409D-9946-AF357B957244}" type="pres">
      <dgm:prSet presAssocID="{BDB07AD6-A816-4B3C-9921-5FBBBDF78D7B}" presName="spacer" presStyleCnt="0"/>
      <dgm:spPr/>
    </dgm:pt>
    <dgm:pt modelId="{22753225-20D1-4478-AFD1-EF26B4094CFA}" type="pres">
      <dgm:prSet presAssocID="{A2DE4205-247B-4F2B-BD74-ED51197EF71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1B78A7D-3907-4A92-951E-40CC3E42DEF4}" type="pres">
      <dgm:prSet presAssocID="{9D573678-4E7B-4D1B-B886-C032736E0DEC}" presName="spacer" presStyleCnt="0"/>
      <dgm:spPr/>
    </dgm:pt>
    <dgm:pt modelId="{57E950BA-F837-41B5-BEFB-48669E720809}" type="pres">
      <dgm:prSet presAssocID="{12406177-6960-4CA6-A13C-B97AD2F718B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C543F6B-C4ED-4FB3-9B30-2D6C73A5DD6D}" type="pres">
      <dgm:prSet presAssocID="{9BE83751-1EA3-466A-AC46-5EAC63E876C6}" presName="spacer" presStyleCnt="0"/>
      <dgm:spPr/>
    </dgm:pt>
    <dgm:pt modelId="{696D0B5D-364D-46E1-BD16-ED25A16C052E}" type="pres">
      <dgm:prSet presAssocID="{98E2B9E0-31BA-41F6-8EE7-511935CE2FC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D817134-A4AD-45E1-9D16-0F79422E5537}" type="pres">
      <dgm:prSet presAssocID="{2E53B8BC-284B-470C-B054-1B5F305F0FB3}" presName="spacer" presStyleCnt="0"/>
      <dgm:spPr/>
    </dgm:pt>
    <dgm:pt modelId="{596FE63D-C678-4E38-AF69-EFAA14B17A37}" type="pres">
      <dgm:prSet presAssocID="{92E91282-239B-4752-8BC0-F5A1172EAB9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6AB010E-3DA0-4399-9DFC-C0B1EBADF3AB}" type="presOf" srcId="{12406177-6960-4CA6-A13C-B97AD2F718BC}" destId="{57E950BA-F837-41B5-BEFB-48669E720809}" srcOrd="0" destOrd="0" presId="urn:microsoft.com/office/officeart/2005/8/layout/vList2"/>
    <dgm:cxn modelId="{2649CE15-C6EC-4BE9-B8AF-7FA940CB8099}" srcId="{523BB105-9123-43DB-96C0-3A9B7BCFE86D}" destId="{12406177-6960-4CA6-A13C-B97AD2F718BC}" srcOrd="2" destOrd="0" parTransId="{1A8BD368-4816-49A9-B747-DFF61BA3C29D}" sibTransId="{9BE83751-1EA3-466A-AC46-5EAC63E876C6}"/>
    <dgm:cxn modelId="{3D7B1662-ED1D-4B36-AF2A-550FA412AA1C}" srcId="{523BB105-9123-43DB-96C0-3A9B7BCFE86D}" destId="{92E91282-239B-4752-8BC0-F5A1172EAB90}" srcOrd="4" destOrd="0" parTransId="{0F940511-4E2A-4E56-AFEB-A3F92810C6F8}" sibTransId="{9857F051-ABA6-4EEC-9D5B-30C80B0C4E63}"/>
    <dgm:cxn modelId="{029DAB44-6D3F-4570-AC38-25071CA8316C}" type="presOf" srcId="{523BB105-9123-43DB-96C0-3A9B7BCFE86D}" destId="{11C1ECD1-CA6D-4B05-98EB-DE5AB9972F69}" srcOrd="0" destOrd="0" presId="urn:microsoft.com/office/officeart/2005/8/layout/vList2"/>
    <dgm:cxn modelId="{1A670853-1168-493F-BAAA-B2075EC1C37D}" srcId="{523BB105-9123-43DB-96C0-3A9B7BCFE86D}" destId="{98E2B9E0-31BA-41F6-8EE7-511935CE2FC1}" srcOrd="3" destOrd="0" parTransId="{30D891DB-CE59-40A3-9D90-B671AC1302B9}" sibTransId="{2E53B8BC-284B-470C-B054-1B5F305F0FB3}"/>
    <dgm:cxn modelId="{A154669C-1372-4E14-925D-247B880DB222}" srcId="{523BB105-9123-43DB-96C0-3A9B7BCFE86D}" destId="{C8D8D041-FF39-488C-A61C-FD518FE9BBD1}" srcOrd="0" destOrd="0" parTransId="{32DE5E6F-5548-461A-A332-9BE6C2CD28BB}" sibTransId="{BDB07AD6-A816-4B3C-9921-5FBBBDF78D7B}"/>
    <dgm:cxn modelId="{6104A5A5-2ACE-42B6-9B6D-F0CC8BE17451}" type="presOf" srcId="{98E2B9E0-31BA-41F6-8EE7-511935CE2FC1}" destId="{696D0B5D-364D-46E1-BD16-ED25A16C052E}" srcOrd="0" destOrd="0" presId="urn:microsoft.com/office/officeart/2005/8/layout/vList2"/>
    <dgm:cxn modelId="{D966DED8-E1DB-4636-93B0-657F190A4FF6}" type="presOf" srcId="{C8D8D041-FF39-488C-A61C-FD518FE9BBD1}" destId="{1B5CB9DC-D60B-45E9-8544-C6D6ADD8A9DF}" srcOrd="0" destOrd="0" presId="urn:microsoft.com/office/officeart/2005/8/layout/vList2"/>
    <dgm:cxn modelId="{B1DE6BDA-01CD-41F0-8A29-5C720C9B4928}" srcId="{523BB105-9123-43DB-96C0-3A9B7BCFE86D}" destId="{A2DE4205-247B-4F2B-BD74-ED51197EF712}" srcOrd="1" destOrd="0" parTransId="{611A3660-A66A-4571-ACCD-FF5F9CCE6634}" sibTransId="{9D573678-4E7B-4D1B-B886-C032736E0DEC}"/>
    <dgm:cxn modelId="{7B71C1F4-B4AC-4AAD-87FF-CD478E8AD867}" type="presOf" srcId="{92E91282-239B-4752-8BC0-F5A1172EAB90}" destId="{596FE63D-C678-4E38-AF69-EFAA14B17A37}" srcOrd="0" destOrd="0" presId="urn:microsoft.com/office/officeart/2005/8/layout/vList2"/>
    <dgm:cxn modelId="{687E75FA-6E6F-4610-B7B0-4D1DB58D13DF}" type="presOf" srcId="{A2DE4205-247B-4F2B-BD74-ED51197EF712}" destId="{22753225-20D1-4478-AFD1-EF26B4094CFA}" srcOrd="0" destOrd="0" presId="urn:microsoft.com/office/officeart/2005/8/layout/vList2"/>
    <dgm:cxn modelId="{BF0F7682-9805-4816-A242-6BD8D7BB4273}" type="presParOf" srcId="{11C1ECD1-CA6D-4B05-98EB-DE5AB9972F69}" destId="{1B5CB9DC-D60B-45E9-8544-C6D6ADD8A9DF}" srcOrd="0" destOrd="0" presId="urn:microsoft.com/office/officeart/2005/8/layout/vList2"/>
    <dgm:cxn modelId="{D18C8EBE-DB9D-46A2-B420-729031DBEB5E}" type="presParOf" srcId="{11C1ECD1-CA6D-4B05-98EB-DE5AB9972F69}" destId="{A41331B8-4CF2-409D-9946-AF357B957244}" srcOrd="1" destOrd="0" presId="urn:microsoft.com/office/officeart/2005/8/layout/vList2"/>
    <dgm:cxn modelId="{F25C89D6-3615-4FBA-B460-321C0EAE6CC1}" type="presParOf" srcId="{11C1ECD1-CA6D-4B05-98EB-DE5AB9972F69}" destId="{22753225-20D1-4478-AFD1-EF26B4094CFA}" srcOrd="2" destOrd="0" presId="urn:microsoft.com/office/officeart/2005/8/layout/vList2"/>
    <dgm:cxn modelId="{F784C559-7DF0-4981-B99E-33EB973F38DF}" type="presParOf" srcId="{11C1ECD1-CA6D-4B05-98EB-DE5AB9972F69}" destId="{31B78A7D-3907-4A92-951E-40CC3E42DEF4}" srcOrd="3" destOrd="0" presId="urn:microsoft.com/office/officeart/2005/8/layout/vList2"/>
    <dgm:cxn modelId="{9F5A1E86-C123-466B-8CCC-2A59119F3B6D}" type="presParOf" srcId="{11C1ECD1-CA6D-4B05-98EB-DE5AB9972F69}" destId="{57E950BA-F837-41B5-BEFB-48669E720809}" srcOrd="4" destOrd="0" presId="urn:microsoft.com/office/officeart/2005/8/layout/vList2"/>
    <dgm:cxn modelId="{12F09BAD-0A10-4DBB-968A-80EC973FD1F0}" type="presParOf" srcId="{11C1ECD1-CA6D-4B05-98EB-DE5AB9972F69}" destId="{7C543F6B-C4ED-4FB3-9B30-2D6C73A5DD6D}" srcOrd="5" destOrd="0" presId="urn:microsoft.com/office/officeart/2005/8/layout/vList2"/>
    <dgm:cxn modelId="{D358775A-4634-4B2B-826C-A9BA9949697F}" type="presParOf" srcId="{11C1ECD1-CA6D-4B05-98EB-DE5AB9972F69}" destId="{696D0B5D-364D-46E1-BD16-ED25A16C052E}" srcOrd="6" destOrd="0" presId="urn:microsoft.com/office/officeart/2005/8/layout/vList2"/>
    <dgm:cxn modelId="{0ED1482A-081D-4E9E-A3CE-58581E6AC605}" type="presParOf" srcId="{11C1ECD1-CA6D-4B05-98EB-DE5AB9972F69}" destId="{AD817134-A4AD-45E1-9D16-0F79422E5537}" srcOrd="7" destOrd="0" presId="urn:microsoft.com/office/officeart/2005/8/layout/vList2"/>
    <dgm:cxn modelId="{C87FDBAC-FCF1-4BA8-9BDB-04A8B97A48D0}" type="presParOf" srcId="{11C1ECD1-CA6D-4B05-98EB-DE5AB9972F69}" destId="{596FE63D-C678-4E38-AF69-EFAA14B17A3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3BB105-9123-43DB-96C0-3A9B7BCFE86D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8D8D041-FF39-488C-A61C-FD518FE9BBD1}">
      <dgm:prSet/>
      <dgm:spPr/>
      <dgm:t>
        <a:bodyPr/>
        <a:lstStyle/>
        <a:p>
          <a:r>
            <a:rPr lang="en-US"/>
            <a:t>Get with a partner (near by) Use paper/markers to organize the following at add to your notes. </a:t>
          </a:r>
        </a:p>
      </dgm:t>
    </dgm:pt>
    <dgm:pt modelId="{32DE5E6F-5548-461A-A332-9BE6C2CD28BB}" type="parTrans" cxnId="{A154669C-1372-4E14-925D-247B880DB222}">
      <dgm:prSet/>
      <dgm:spPr/>
      <dgm:t>
        <a:bodyPr/>
        <a:lstStyle/>
        <a:p>
          <a:endParaRPr lang="en-US"/>
        </a:p>
      </dgm:t>
    </dgm:pt>
    <dgm:pt modelId="{BDB07AD6-A816-4B3C-9921-5FBBBDF78D7B}" type="sibTrans" cxnId="{A154669C-1372-4E14-925D-247B880DB222}">
      <dgm:prSet/>
      <dgm:spPr/>
      <dgm:t>
        <a:bodyPr/>
        <a:lstStyle/>
        <a:p>
          <a:endParaRPr lang="en-US"/>
        </a:p>
      </dgm:t>
    </dgm:pt>
    <dgm:pt modelId="{A2DE4205-247B-4F2B-BD74-ED51197EF712}">
      <dgm:prSet/>
      <dgm:spPr/>
      <dgm:t>
        <a:bodyPr/>
        <a:lstStyle/>
        <a:p>
          <a:r>
            <a:rPr lang="en-US" b="1" u="sng"/>
            <a:t>1. Carbohydrates: Graphic organizer -Handout</a:t>
          </a:r>
          <a:endParaRPr lang="en-US"/>
        </a:p>
      </dgm:t>
    </dgm:pt>
    <dgm:pt modelId="{611A3660-A66A-4571-ACCD-FF5F9CCE6634}" type="parTrans" cxnId="{B1DE6BDA-01CD-41F0-8A29-5C720C9B4928}">
      <dgm:prSet/>
      <dgm:spPr/>
      <dgm:t>
        <a:bodyPr/>
        <a:lstStyle/>
        <a:p>
          <a:endParaRPr lang="en-US"/>
        </a:p>
      </dgm:t>
    </dgm:pt>
    <dgm:pt modelId="{9D573678-4E7B-4D1B-B886-C032736E0DEC}" type="sibTrans" cxnId="{B1DE6BDA-01CD-41F0-8A29-5C720C9B4928}">
      <dgm:prSet/>
      <dgm:spPr/>
      <dgm:t>
        <a:bodyPr/>
        <a:lstStyle/>
        <a:p>
          <a:endParaRPr lang="en-US"/>
        </a:p>
      </dgm:t>
    </dgm:pt>
    <dgm:pt modelId="{12406177-6960-4CA6-A13C-B97AD2F718BC}">
      <dgm:prSet/>
      <dgm:spPr/>
      <dgm:t>
        <a:bodyPr/>
        <a:lstStyle/>
        <a:p>
          <a:r>
            <a:rPr lang="en-US" b="1" u="sng"/>
            <a:t>2. Lipids: 4 types, and their functions(create your own organizer)</a:t>
          </a:r>
          <a:endParaRPr lang="en-US"/>
        </a:p>
      </dgm:t>
    </dgm:pt>
    <dgm:pt modelId="{1A8BD368-4816-49A9-B747-DFF61BA3C29D}" type="parTrans" cxnId="{2649CE15-C6EC-4BE9-B8AF-7FA940CB8099}">
      <dgm:prSet/>
      <dgm:spPr/>
      <dgm:t>
        <a:bodyPr/>
        <a:lstStyle/>
        <a:p>
          <a:endParaRPr lang="en-US"/>
        </a:p>
      </dgm:t>
    </dgm:pt>
    <dgm:pt modelId="{9BE83751-1EA3-466A-AC46-5EAC63E876C6}" type="sibTrans" cxnId="{2649CE15-C6EC-4BE9-B8AF-7FA940CB8099}">
      <dgm:prSet/>
      <dgm:spPr/>
      <dgm:t>
        <a:bodyPr/>
        <a:lstStyle/>
        <a:p>
          <a:endParaRPr lang="en-US"/>
        </a:p>
      </dgm:t>
    </dgm:pt>
    <dgm:pt modelId="{98E2B9E0-31BA-41F6-8EE7-511935CE2FC1}">
      <dgm:prSet/>
      <dgm:spPr/>
      <dgm:t>
        <a:bodyPr/>
        <a:lstStyle/>
        <a:p>
          <a:r>
            <a:rPr lang="en-US" b="1" u="sng"/>
            <a:t>3. Nucleic Acids: 2 types, compare and contrast. Nucleotide base pairing</a:t>
          </a:r>
          <a:endParaRPr lang="en-US"/>
        </a:p>
      </dgm:t>
    </dgm:pt>
    <dgm:pt modelId="{30D891DB-CE59-40A3-9D90-B671AC1302B9}" type="parTrans" cxnId="{1A670853-1168-493F-BAAA-B2075EC1C37D}">
      <dgm:prSet/>
      <dgm:spPr/>
      <dgm:t>
        <a:bodyPr/>
        <a:lstStyle/>
        <a:p>
          <a:endParaRPr lang="en-US"/>
        </a:p>
      </dgm:t>
    </dgm:pt>
    <dgm:pt modelId="{2E53B8BC-284B-470C-B054-1B5F305F0FB3}" type="sibTrans" cxnId="{1A670853-1168-493F-BAAA-B2075EC1C37D}">
      <dgm:prSet/>
      <dgm:spPr/>
      <dgm:t>
        <a:bodyPr/>
        <a:lstStyle/>
        <a:p>
          <a:endParaRPr lang="en-US"/>
        </a:p>
      </dgm:t>
    </dgm:pt>
    <dgm:pt modelId="{92E91282-239B-4752-8BC0-F5A1172EAB90}">
      <dgm:prSet/>
      <dgm:spPr/>
      <dgm:t>
        <a:bodyPr/>
        <a:lstStyle/>
        <a:p>
          <a:r>
            <a:rPr lang="en-US" b="1" u="sng">
              <a:cs typeface="Calibri Light"/>
            </a:rPr>
            <a:t>4. Proteins: What are the monomers? What are the four levels of organization?Functions? </a:t>
          </a:r>
        </a:p>
      </dgm:t>
    </dgm:pt>
    <dgm:pt modelId="{0F940511-4E2A-4E56-AFEB-A3F92810C6F8}" type="parTrans" cxnId="{3D7B1662-ED1D-4B36-AF2A-550FA412AA1C}">
      <dgm:prSet/>
      <dgm:spPr/>
    </dgm:pt>
    <dgm:pt modelId="{9857F051-ABA6-4EEC-9D5B-30C80B0C4E63}" type="sibTrans" cxnId="{3D7B1662-ED1D-4B36-AF2A-550FA412AA1C}">
      <dgm:prSet/>
      <dgm:spPr/>
    </dgm:pt>
    <dgm:pt modelId="{11C1ECD1-CA6D-4B05-98EB-DE5AB9972F69}" type="pres">
      <dgm:prSet presAssocID="{523BB105-9123-43DB-96C0-3A9B7BCFE86D}" presName="linear" presStyleCnt="0">
        <dgm:presLayoutVars>
          <dgm:animLvl val="lvl"/>
          <dgm:resizeHandles val="exact"/>
        </dgm:presLayoutVars>
      </dgm:prSet>
      <dgm:spPr/>
    </dgm:pt>
    <dgm:pt modelId="{1B5CB9DC-D60B-45E9-8544-C6D6ADD8A9DF}" type="pres">
      <dgm:prSet presAssocID="{C8D8D041-FF39-488C-A61C-FD518FE9BBD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41331B8-4CF2-409D-9946-AF357B957244}" type="pres">
      <dgm:prSet presAssocID="{BDB07AD6-A816-4B3C-9921-5FBBBDF78D7B}" presName="spacer" presStyleCnt="0"/>
      <dgm:spPr/>
    </dgm:pt>
    <dgm:pt modelId="{22753225-20D1-4478-AFD1-EF26B4094CFA}" type="pres">
      <dgm:prSet presAssocID="{A2DE4205-247B-4F2B-BD74-ED51197EF71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1B78A7D-3907-4A92-951E-40CC3E42DEF4}" type="pres">
      <dgm:prSet presAssocID="{9D573678-4E7B-4D1B-B886-C032736E0DEC}" presName="spacer" presStyleCnt="0"/>
      <dgm:spPr/>
    </dgm:pt>
    <dgm:pt modelId="{57E950BA-F837-41B5-BEFB-48669E720809}" type="pres">
      <dgm:prSet presAssocID="{12406177-6960-4CA6-A13C-B97AD2F718B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C543F6B-C4ED-4FB3-9B30-2D6C73A5DD6D}" type="pres">
      <dgm:prSet presAssocID="{9BE83751-1EA3-466A-AC46-5EAC63E876C6}" presName="spacer" presStyleCnt="0"/>
      <dgm:spPr/>
    </dgm:pt>
    <dgm:pt modelId="{696D0B5D-364D-46E1-BD16-ED25A16C052E}" type="pres">
      <dgm:prSet presAssocID="{98E2B9E0-31BA-41F6-8EE7-511935CE2FC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D817134-A4AD-45E1-9D16-0F79422E5537}" type="pres">
      <dgm:prSet presAssocID="{2E53B8BC-284B-470C-B054-1B5F305F0FB3}" presName="spacer" presStyleCnt="0"/>
      <dgm:spPr/>
    </dgm:pt>
    <dgm:pt modelId="{596FE63D-C678-4E38-AF69-EFAA14B17A37}" type="pres">
      <dgm:prSet presAssocID="{92E91282-239B-4752-8BC0-F5A1172EAB9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6AB010E-3DA0-4399-9DFC-C0B1EBADF3AB}" type="presOf" srcId="{12406177-6960-4CA6-A13C-B97AD2F718BC}" destId="{57E950BA-F837-41B5-BEFB-48669E720809}" srcOrd="0" destOrd="0" presId="urn:microsoft.com/office/officeart/2005/8/layout/vList2"/>
    <dgm:cxn modelId="{2649CE15-C6EC-4BE9-B8AF-7FA940CB8099}" srcId="{523BB105-9123-43DB-96C0-3A9B7BCFE86D}" destId="{12406177-6960-4CA6-A13C-B97AD2F718BC}" srcOrd="2" destOrd="0" parTransId="{1A8BD368-4816-49A9-B747-DFF61BA3C29D}" sibTransId="{9BE83751-1EA3-466A-AC46-5EAC63E876C6}"/>
    <dgm:cxn modelId="{3D7B1662-ED1D-4B36-AF2A-550FA412AA1C}" srcId="{523BB105-9123-43DB-96C0-3A9B7BCFE86D}" destId="{92E91282-239B-4752-8BC0-F5A1172EAB90}" srcOrd="4" destOrd="0" parTransId="{0F940511-4E2A-4E56-AFEB-A3F92810C6F8}" sibTransId="{9857F051-ABA6-4EEC-9D5B-30C80B0C4E63}"/>
    <dgm:cxn modelId="{029DAB44-6D3F-4570-AC38-25071CA8316C}" type="presOf" srcId="{523BB105-9123-43DB-96C0-3A9B7BCFE86D}" destId="{11C1ECD1-CA6D-4B05-98EB-DE5AB9972F69}" srcOrd="0" destOrd="0" presId="urn:microsoft.com/office/officeart/2005/8/layout/vList2"/>
    <dgm:cxn modelId="{1A670853-1168-493F-BAAA-B2075EC1C37D}" srcId="{523BB105-9123-43DB-96C0-3A9B7BCFE86D}" destId="{98E2B9E0-31BA-41F6-8EE7-511935CE2FC1}" srcOrd="3" destOrd="0" parTransId="{30D891DB-CE59-40A3-9D90-B671AC1302B9}" sibTransId="{2E53B8BC-284B-470C-B054-1B5F305F0FB3}"/>
    <dgm:cxn modelId="{A154669C-1372-4E14-925D-247B880DB222}" srcId="{523BB105-9123-43DB-96C0-3A9B7BCFE86D}" destId="{C8D8D041-FF39-488C-A61C-FD518FE9BBD1}" srcOrd="0" destOrd="0" parTransId="{32DE5E6F-5548-461A-A332-9BE6C2CD28BB}" sibTransId="{BDB07AD6-A816-4B3C-9921-5FBBBDF78D7B}"/>
    <dgm:cxn modelId="{6104A5A5-2ACE-42B6-9B6D-F0CC8BE17451}" type="presOf" srcId="{98E2B9E0-31BA-41F6-8EE7-511935CE2FC1}" destId="{696D0B5D-364D-46E1-BD16-ED25A16C052E}" srcOrd="0" destOrd="0" presId="urn:microsoft.com/office/officeart/2005/8/layout/vList2"/>
    <dgm:cxn modelId="{D966DED8-E1DB-4636-93B0-657F190A4FF6}" type="presOf" srcId="{C8D8D041-FF39-488C-A61C-FD518FE9BBD1}" destId="{1B5CB9DC-D60B-45E9-8544-C6D6ADD8A9DF}" srcOrd="0" destOrd="0" presId="urn:microsoft.com/office/officeart/2005/8/layout/vList2"/>
    <dgm:cxn modelId="{B1DE6BDA-01CD-41F0-8A29-5C720C9B4928}" srcId="{523BB105-9123-43DB-96C0-3A9B7BCFE86D}" destId="{A2DE4205-247B-4F2B-BD74-ED51197EF712}" srcOrd="1" destOrd="0" parTransId="{611A3660-A66A-4571-ACCD-FF5F9CCE6634}" sibTransId="{9D573678-4E7B-4D1B-B886-C032736E0DEC}"/>
    <dgm:cxn modelId="{7B71C1F4-B4AC-4AAD-87FF-CD478E8AD867}" type="presOf" srcId="{92E91282-239B-4752-8BC0-F5A1172EAB90}" destId="{596FE63D-C678-4E38-AF69-EFAA14B17A37}" srcOrd="0" destOrd="0" presId="urn:microsoft.com/office/officeart/2005/8/layout/vList2"/>
    <dgm:cxn modelId="{687E75FA-6E6F-4610-B7B0-4D1DB58D13DF}" type="presOf" srcId="{A2DE4205-247B-4F2B-BD74-ED51197EF712}" destId="{22753225-20D1-4478-AFD1-EF26B4094CFA}" srcOrd="0" destOrd="0" presId="urn:microsoft.com/office/officeart/2005/8/layout/vList2"/>
    <dgm:cxn modelId="{BF0F7682-9805-4816-A242-6BD8D7BB4273}" type="presParOf" srcId="{11C1ECD1-CA6D-4B05-98EB-DE5AB9972F69}" destId="{1B5CB9DC-D60B-45E9-8544-C6D6ADD8A9DF}" srcOrd="0" destOrd="0" presId="urn:microsoft.com/office/officeart/2005/8/layout/vList2"/>
    <dgm:cxn modelId="{D18C8EBE-DB9D-46A2-B420-729031DBEB5E}" type="presParOf" srcId="{11C1ECD1-CA6D-4B05-98EB-DE5AB9972F69}" destId="{A41331B8-4CF2-409D-9946-AF357B957244}" srcOrd="1" destOrd="0" presId="urn:microsoft.com/office/officeart/2005/8/layout/vList2"/>
    <dgm:cxn modelId="{F25C89D6-3615-4FBA-B460-321C0EAE6CC1}" type="presParOf" srcId="{11C1ECD1-CA6D-4B05-98EB-DE5AB9972F69}" destId="{22753225-20D1-4478-AFD1-EF26B4094CFA}" srcOrd="2" destOrd="0" presId="urn:microsoft.com/office/officeart/2005/8/layout/vList2"/>
    <dgm:cxn modelId="{F784C559-7DF0-4981-B99E-33EB973F38DF}" type="presParOf" srcId="{11C1ECD1-CA6D-4B05-98EB-DE5AB9972F69}" destId="{31B78A7D-3907-4A92-951E-40CC3E42DEF4}" srcOrd="3" destOrd="0" presId="urn:microsoft.com/office/officeart/2005/8/layout/vList2"/>
    <dgm:cxn modelId="{9F5A1E86-C123-466B-8CCC-2A59119F3B6D}" type="presParOf" srcId="{11C1ECD1-CA6D-4B05-98EB-DE5AB9972F69}" destId="{57E950BA-F837-41B5-BEFB-48669E720809}" srcOrd="4" destOrd="0" presId="urn:microsoft.com/office/officeart/2005/8/layout/vList2"/>
    <dgm:cxn modelId="{12F09BAD-0A10-4DBB-968A-80EC973FD1F0}" type="presParOf" srcId="{11C1ECD1-CA6D-4B05-98EB-DE5AB9972F69}" destId="{7C543F6B-C4ED-4FB3-9B30-2D6C73A5DD6D}" srcOrd="5" destOrd="0" presId="urn:microsoft.com/office/officeart/2005/8/layout/vList2"/>
    <dgm:cxn modelId="{D358775A-4634-4B2B-826C-A9BA9949697F}" type="presParOf" srcId="{11C1ECD1-CA6D-4B05-98EB-DE5AB9972F69}" destId="{696D0B5D-364D-46E1-BD16-ED25A16C052E}" srcOrd="6" destOrd="0" presId="urn:microsoft.com/office/officeart/2005/8/layout/vList2"/>
    <dgm:cxn modelId="{0ED1482A-081D-4E9E-A3CE-58581E6AC605}" type="presParOf" srcId="{11C1ECD1-CA6D-4B05-98EB-DE5AB9972F69}" destId="{AD817134-A4AD-45E1-9D16-0F79422E5537}" srcOrd="7" destOrd="0" presId="urn:microsoft.com/office/officeart/2005/8/layout/vList2"/>
    <dgm:cxn modelId="{C87FDBAC-FCF1-4BA8-9BDB-04A8B97A48D0}" type="presParOf" srcId="{11C1ECD1-CA6D-4B05-98EB-DE5AB9972F69}" destId="{596FE63D-C678-4E38-AF69-EFAA14B17A3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8979E-535C-4FF1-B3E2-6FBD6EDC377B}">
      <dsp:nvSpPr>
        <dsp:cNvPr id="0" name=""/>
        <dsp:cNvSpPr/>
      </dsp:nvSpPr>
      <dsp:spPr>
        <a:xfrm>
          <a:off x="926" y="48148"/>
          <a:ext cx="3035066" cy="30350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C-G</a:t>
          </a:r>
        </a:p>
      </dsp:txBody>
      <dsp:txXfrm>
        <a:off x="445401" y="492623"/>
        <a:ext cx="2146116" cy="2146116"/>
      </dsp:txXfrm>
    </dsp:sp>
    <dsp:sp modelId="{F01E650D-ED5F-4E6A-BC50-A9F64B4EE2FA}">
      <dsp:nvSpPr>
        <dsp:cNvPr id="0" name=""/>
        <dsp:cNvSpPr/>
      </dsp:nvSpPr>
      <dsp:spPr>
        <a:xfrm rot="5400000">
          <a:off x="3286386" y="1163535"/>
          <a:ext cx="1062273" cy="804292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55D52-E90F-426C-A97B-783364D6301D}">
      <dsp:nvSpPr>
        <dsp:cNvPr id="0" name=""/>
        <dsp:cNvSpPr/>
      </dsp:nvSpPr>
      <dsp:spPr>
        <a:xfrm>
          <a:off x="4553526" y="48148"/>
          <a:ext cx="3035066" cy="3035066"/>
        </a:xfrm>
        <a:prstGeom prst="ellipse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A-</a:t>
          </a:r>
          <a:r>
            <a:rPr lang="en-US" sz="6500" b="1" u="sng" kern="1200"/>
            <a:t>U</a:t>
          </a:r>
        </a:p>
      </dsp:txBody>
      <dsp:txXfrm>
        <a:off x="4998001" y="492623"/>
        <a:ext cx="2146116" cy="2146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CB9DC-D60B-45E9-8544-C6D6ADD8A9DF}">
      <dsp:nvSpPr>
        <dsp:cNvPr id="0" name=""/>
        <dsp:cNvSpPr/>
      </dsp:nvSpPr>
      <dsp:spPr>
        <a:xfrm>
          <a:off x="0" y="104877"/>
          <a:ext cx="9023384" cy="9945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Get with a partner (near by) Use paper/markers to organize the following at add to your notes. </a:t>
          </a:r>
        </a:p>
      </dsp:txBody>
      <dsp:txXfrm>
        <a:off x="48547" y="153424"/>
        <a:ext cx="8926290" cy="897406"/>
      </dsp:txXfrm>
    </dsp:sp>
    <dsp:sp modelId="{22753225-20D1-4478-AFD1-EF26B4094CFA}">
      <dsp:nvSpPr>
        <dsp:cNvPr id="0" name=""/>
        <dsp:cNvSpPr/>
      </dsp:nvSpPr>
      <dsp:spPr>
        <a:xfrm>
          <a:off x="0" y="1171377"/>
          <a:ext cx="9023384" cy="994500"/>
        </a:xfrm>
        <a:prstGeom prst="roundRect">
          <a:avLst/>
        </a:prstGeom>
        <a:gradFill rotWithShape="0">
          <a:gsLst>
            <a:gs pos="0">
              <a:schemeClr val="accent5">
                <a:hueOff val="276562"/>
                <a:satOff val="3140"/>
                <a:lumOff val="2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76562"/>
                <a:satOff val="3140"/>
                <a:lumOff val="2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76562"/>
                <a:satOff val="3140"/>
                <a:lumOff val="2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u="sng" kern="1200"/>
            <a:t>1. Carbohydrates: Graphic organizer -Handout</a:t>
          </a:r>
          <a:endParaRPr lang="en-US" sz="2500" kern="1200"/>
        </a:p>
      </dsp:txBody>
      <dsp:txXfrm>
        <a:off x="48547" y="1219924"/>
        <a:ext cx="8926290" cy="897406"/>
      </dsp:txXfrm>
    </dsp:sp>
    <dsp:sp modelId="{57E950BA-F837-41B5-BEFB-48669E720809}">
      <dsp:nvSpPr>
        <dsp:cNvPr id="0" name=""/>
        <dsp:cNvSpPr/>
      </dsp:nvSpPr>
      <dsp:spPr>
        <a:xfrm>
          <a:off x="0" y="2237877"/>
          <a:ext cx="9023384" cy="994500"/>
        </a:xfrm>
        <a:prstGeom prst="roundRect">
          <a:avLst/>
        </a:prstGeom>
        <a:gradFill rotWithShape="0">
          <a:gsLst>
            <a:gs pos="0">
              <a:schemeClr val="accent5">
                <a:hueOff val="553124"/>
                <a:satOff val="6280"/>
                <a:lumOff val="5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53124"/>
                <a:satOff val="6280"/>
                <a:lumOff val="5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53124"/>
                <a:satOff val="6280"/>
                <a:lumOff val="5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u="sng" kern="1200"/>
            <a:t>2. Lipids: 4 types, and their functions(create your own organizer)</a:t>
          </a:r>
          <a:endParaRPr lang="en-US" sz="2500" kern="1200"/>
        </a:p>
      </dsp:txBody>
      <dsp:txXfrm>
        <a:off x="48547" y="2286424"/>
        <a:ext cx="8926290" cy="897406"/>
      </dsp:txXfrm>
    </dsp:sp>
    <dsp:sp modelId="{696D0B5D-364D-46E1-BD16-ED25A16C052E}">
      <dsp:nvSpPr>
        <dsp:cNvPr id="0" name=""/>
        <dsp:cNvSpPr/>
      </dsp:nvSpPr>
      <dsp:spPr>
        <a:xfrm>
          <a:off x="0" y="3304377"/>
          <a:ext cx="9023384" cy="994500"/>
        </a:xfrm>
        <a:prstGeom prst="roundRect">
          <a:avLst/>
        </a:prstGeom>
        <a:gradFill rotWithShape="0">
          <a:gsLst>
            <a:gs pos="0">
              <a:schemeClr val="accent5">
                <a:hueOff val="829686"/>
                <a:satOff val="9421"/>
                <a:lumOff val="8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29686"/>
                <a:satOff val="9421"/>
                <a:lumOff val="8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29686"/>
                <a:satOff val="9421"/>
                <a:lumOff val="8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u="sng" kern="1200"/>
            <a:t>3. Nucleic Acids: 2 types, compare and contrast. Nucleotide base pairing</a:t>
          </a:r>
          <a:endParaRPr lang="en-US" sz="2500" kern="1200"/>
        </a:p>
      </dsp:txBody>
      <dsp:txXfrm>
        <a:off x="48547" y="3352924"/>
        <a:ext cx="8926290" cy="897406"/>
      </dsp:txXfrm>
    </dsp:sp>
    <dsp:sp modelId="{596FE63D-C678-4E38-AF69-EFAA14B17A37}">
      <dsp:nvSpPr>
        <dsp:cNvPr id="0" name=""/>
        <dsp:cNvSpPr/>
      </dsp:nvSpPr>
      <dsp:spPr>
        <a:xfrm>
          <a:off x="0" y="4370877"/>
          <a:ext cx="9023384" cy="994500"/>
        </a:xfrm>
        <a:prstGeom prst="roundRect">
          <a:avLst/>
        </a:prstGeom>
        <a:gradFill rotWithShape="0">
          <a:gsLst>
            <a:gs pos="0">
              <a:schemeClr val="accent5">
                <a:hueOff val="1106248"/>
                <a:satOff val="12561"/>
                <a:lumOff val="113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06248"/>
                <a:satOff val="12561"/>
                <a:lumOff val="113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06248"/>
                <a:satOff val="12561"/>
                <a:lumOff val="113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u="sng" kern="1200">
              <a:cs typeface="Calibri Light"/>
            </a:rPr>
            <a:t>4. Proteins: What are the monomers? What are the four levels of organization?Functions? </a:t>
          </a:r>
        </a:p>
      </dsp:txBody>
      <dsp:txXfrm>
        <a:off x="48547" y="4419424"/>
        <a:ext cx="8926290" cy="897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CB9DC-D60B-45E9-8544-C6D6ADD8A9DF}">
      <dsp:nvSpPr>
        <dsp:cNvPr id="0" name=""/>
        <dsp:cNvSpPr/>
      </dsp:nvSpPr>
      <dsp:spPr>
        <a:xfrm>
          <a:off x="0" y="104877"/>
          <a:ext cx="9023384" cy="9945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Get with a partner (near by) Use paper/markers to organize the following at add to your notes. </a:t>
          </a:r>
        </a:p>
      </dsp:txBody>
      <dsp:txXfrm>
        <a:off x="48547" y="153424"/>
        <a:ext cx="8926290" cy="897406"/>
      </dsp:txXfrm>
    </dsp:sp>
    <dsp:sp modelId="{22753225-20D1-4478-AFD1-EF26B4094CFA}">
      <dsp:nvSpPr>
        <dsp:cNvPr id="0" name=""/>
        <dsp:cNvSpPr/>
      </dsp:nvSpPr>
      <dsp:spPr>
        <a:xfrm>
          <a:off x="0" y="1171377"/>
          <a:ext cx="9023384" cy="994500"/>
        </a:xfrm>
        <a:prstGeom prst="roundRect">
          <a:avLst/>
        </a:prstGeom>
        <a:gradFill rotWithShape="0">
          <a:gsLst>
            <a:gs pos="0">
              <a:schemeClr val="accent5">
                <a:hueOff val="276562"/>
                <a:satOff val="3140"/>
                <a:lumOff val="2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76562"/>
                <a:satOff val="3140"/>
                <a:lumOff val="2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76562"/>
                <a:satOff val="3140"/>
                <a:lumOff val="2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u="sng" kern="1200"/>
            <a:t>1. Carbohydrates: Graphic organizer -Handout</a:t>
          </a:r>
          <a:endParaRPr lang="en-US" sz="2500" kern="1200"/>
        </a:p>
      </dsp:txBody>
      <dsp:txXfrm>
        <a:off x="48547" y="1219924"/>
        <a:ext cx="8926290" cy="897406"/>
      </dsp:txXfrm>
    </dsp:sp>
    <dsp:sp modelId="{57E950BA-F837-41B5-BEFB-48669E720809}">
      <dsp:nvSpPr>
        <dsp:cNvPr id="0" name=""/>
        <dsp:cNvSpPr/>
      </dsp:nvSpPr>
      <dsp:spPr>
        <a:xfrm>
          <a:off x="0" y="2237877"/>
          <a:ext cx="9023384" cy="994500"/>
        </a:xfrm>
        <a:prstGeom prst="roundRect">
          <a:avLst/>
        </a:prstGeom>
        <a:gradFill rotWithShape="0">
          <a:gsLst>
            <a:gs pos="0">
              <a:schemeClr val="accent5">
                <a:hueOff val="553124"/>
                <a:satOff val="6280"/>
                <a:lumOff val="5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53124"/>
                <a:satOff val="6280"/>
                <a:lumOff val="5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53124"/>
                <a:satOff val="6280"/>
                <a:lumOff val="5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u="sng" kern="1200"/>
            <a:t>2. Lipids: 4 types, and their functions(create your own organizer)</a:t>
          </a:r>
          <a:endParaRPr lang="en-US" sz="2500" kern="1200"/>
        </a:p>
      </dsp:txBody>
      <dsp:txXfrm>
        <a:off x="48547" y="2286424"/>
        <a:ext cx="8926290" cy="897406"/>
      </dsp:txXfrm>
    </dsp:sp>
    <dsp:sp modelId="{696D0B5D-364D-46E1-BD16-ED25A16C052E}">
      <dsp:nvSpPr>
        <dsp:cNvPr id="0" name=""/>
        <dsp:cNvSpPr/>
      </dsp:nvSpPr>
      <dsp:spPr>
        <a:xfrm>
          <a:off x="0" y="3304377"/>
          <a:ext cx="9023384" cy="994500"/>
        </a:xfrm>
        <a:prstGeom prst="roundRect">
          <a:avLst/>
        </a:prstGeom>
        <a:gradFill rotWithShape="0">
          <a:gsLst>
            <a:gs pos="0">
              <a:schemeClr val="accent5">
                <a:hueOff val="829686"/>
                <a:satOff val="9421"/>
                <a:lumOff val="8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29686"/>
                <a:satOff val="9421"/>
                <a:lumOff val="8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29686"/>
                <a:satOff val="9421"/>
                <a:lumOff val="8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u="sng" kern="1200"/>
            <a:t>3. Nucleic Acids: 2 types, compare and contrast. Nucleotide base pairing</a:t>
          </a:r>
          <a:endParaRPr lang="en-US" sz="2500" kern="1200"/>
        </a:p>
      </dsp:txBody>
      <dsp:txXfrm>
        <a:off x="48547" y="3352924"/>
        <a:ext cx="8926290" cy="897406"/>
      </dsp:txXfrm>
    </dsp:sp>
    <dsp:sp modelId="{596FE63D-C678-4E38-AF69-EFAA14B17A37}">
      <dsp:nvSpPr>
        <dsp:cNvPr id="0" name=""/>
        <dsp:cNvSpPr/>
      </dsp:nvSpPr>
      <dsp:spPr>
        <a:xfrm>
          <a:off x="0" y="4370877"/>
          <a:ext cx="9023384" cy="994500"/>
        </a:xfrm>
        <a:prstGeom prst="roundRect">
          <a:avLst/>
        </a:prstGeom>
        <a:gradFill rotWithShape="0">
          <a:gsLst>
            <a:gs pos="0">
              <a:schemeClr val="accent5">
                <a:hueOff val="1106248"/>
                <a:satOff val="12561"/>
                <a:lumOff val="113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06248"/>
                <a:satOff val="12561"/>
                <a:lumOff val="113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06248"/>
                <a:satOff val="12561"/>
                <a:lumOff val="113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u="sng" kern="1200">
              <a:cs typeface="Calibri Light"/>
            </a:rPr>
            <a:t>4. Proteins: What are the monomers? What are the four levels of organization?Functions? </a:t>
          </a:r>
        </a:p>
      </dsp:txBody>
      <dsp:txXfrm>
        <a:off x="48547" y="4419424"/>
        <a:ext cx="8926290" cy="897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1295D1C6-FFB4-4679-87D7-F008BC41BA64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5CA82B3-0AF1-45AA-8B42-5A23ACA720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247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FFFB17-F739-447E-A93E-848414B652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447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CF6AD8-55B8-49FD-AD41-416314F4F830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47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EF5C0A-F8D3-4F9A-8A01-B56AB1833B85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629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406D21-22DE-4676-A42D-7D68B76A11D4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460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422D98-1393-4B2B-B8B4-FBDA096AC9EB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358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0BA263-BF57-4878-8898-BBBFA90B78F7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670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2904DC-DECB-4A65-A688-47B920044447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197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5B8E0D-B120-4900-B5E0-092525025140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34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BD56DB-465F-4096-B8A4-446496543D99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562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F3BC0C-5A27-4B09-B705-F45A0E15DD05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354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E1C07C-1BFD-4D1C-AF7D-A50FA711E0D3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7203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C4B188-1AFA-4517-95B9-9D0BA15AD9B1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419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6FDB14-4538-40B1-8891-F3203C45435A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844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D3E583-EA36-4E9C-B4E5-82153CD3DB92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962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B63E2A-416B-4D62-B61F-601E84D3E2D2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6486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6CE303-2776-45FD-A9BB-1D7E860E5636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7271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E98C65-1D10-42EA-B490-68E195D860C3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4232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7A32AF-30F8-4EBF-B31B-916EB8089DF5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0911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F400D0-1501-42DC-8C2F-E9C53CB2EA6A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5918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C66213-4625-46CF-98F6-4A57D1751337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916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CFBB89-0175-48B9-BB5C-086EEEDC968D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8818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08415E-0FD5-4E52-83E2-6C287B2544AA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7164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EEACB1-A4A5-4981-BB17-0303C3E07203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362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474F98-AC2F-4DBC-8CC6-711483829048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357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0C9460-6E4C-4122-A271-C5571BFC2B73}" type="slidenum">
              <a:rPr lang="en-US" altLang="en-US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6699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FA8D4F-749D-4C4A-B792-EC4EF8954803}" type="slidenum">
              <a:rPr lang="en-US" altLang="en-US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1297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F9A51B-7232-4A7E-88BB-2D568A188A80}" type="slidenum">
              <a:rPr lang="en-US" altLang="en-US"/>
              <a:pPr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7846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96379D-B506-46B7-B08D-CE4627CDD7D4}" type="slidenum">
              <a:rPr lang="en-US" altLang="en-US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163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D2AD2D-8D22-4590-AB56-0A0A7FC372F4}" type="slidenum">
              <a:rPr lang="en-US" altLang="en-US"/>
              <a:pPr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289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168644-EC93-4584-A720-FD8045CE9E38}" type="slidenum">
              <a:rPr lang="en-US" altLang="en-US"/>
              <a:pPr>
                <a:spcBef>
                  <a:spcPct val="0"/>
                </a:spcBef>
              </a:pPr>
              <a:t>52</a:t>
            </a:fld>
            <a:endParaRPr lang="en-US" alt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736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93AD3E-84AB-4116-A626-EDD07ED454E5}" type="slidenum">
              <a:rPr lang="en-US" altLang="en-US"/>
              <a:pPr>
                <a:spcBef>
                  <a:spcPct val="0"/>
                </a:spcBef>
              </a:pPr>
              <a:t>53</a:t>
            </a:fld>
            <a:endParaRPr lang="en-US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76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474F98-AC2F-4DBC-8CC6-711483829048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601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DDC72D-EC37-4E3A-9279-7DD829ADC83C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153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4C40A3-8211-4B0E-A0D7-3C1B1FAAB6AB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398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CD524C-B6A2-440F-A39C-B733DC429490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488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487D24-293D-461B-A982-CC722C49030A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104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71D893-96F2-4367-9681-6CAF5ECF50D7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664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41ACA-2BD1-4CF8-8C6B-50B78F4486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18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05063-F052-4AF4-9CBA-E9C0CFDCFB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46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4CC9B-C60C-4506-8E3C-AF51539889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79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FB9B0-25B1-43B9-BF75-A0430DEE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23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152B6-3903-4E86-8CAB-6C71DBB5B8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75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6C7B4-FC03-4333-8B83-74A3068D86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64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81276-FE14-494E-9D68-7FEDC00901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36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6751C-D80D-4E30-9A37-C990D994ED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32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AD25A-3215-411E-BB05-5C2273E8E9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8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1944EE-CE09-49A6-9831-F336CADFD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94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5CDB4-BB75-4230-A309-DC78075672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92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D938D2-61EE-47CA-904E-0B529DDE2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67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gEVMeCMtw9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Carbohydrates%20WorksheetMrs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Qer5l-ktf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2iKczqO1Ti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sv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outu.be/TukQPipROz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youtu.be/UyDnnD3fMa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9900"/>
                </a:solidFill>
                <a:latin typeface="Constantia" panose="02030602050306030303" pitchFamily="18" charset="0"/>
              </a:rPr>
              <a:t>Carbon Compounds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nstantia" panose="02030602050306030303" pitchFamily="18" charset="0"/>
              </a:rPr>
              <a:t>Honors Biology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575"/>
            <a:ext cx="8839200" cy="4525963"/>
          </a:xfrm>
        </p:spPr>
        <p:txBody>
          <a:bodyPr/>
          <a:lstStyle/>
          <a:p>
            <a:r>
              <a:rPr lang="en-US" altLang="en-US"/>
              <a:t>Hydrolysis Reactions break down polymers</a:t>
            </a:r>
          </a:p>
          <a:p>
            <a:pPr lvl="1"/>
            <a:r>
              <a:rPr lang="en-US" altLang="en-US"/>
              <a:t>Add water </a:t>
            </a:r>
          </a:p>
          <a:p>
            <a:pPr lvl="1"/>
            <a:r>
              <a:rPr lang="en-US" altLang="en-US"/>
              <a:t>Reverse of dehydration reactions</a:t>
            </a:r>
          </a:p>
          <a:p>
            <a:pPr lvl="1"/>
            <a:r>
              <a:rPr lang="en-US" altLang="en-US">
                <a:hlinkClick r:id="rId3"/>
              </a:rPr>
              <a:t>Hydrolysis of Maltose</a:t>
            </a:r>
            <a:endParaRPr lang="en-US" altLang="en-US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6781800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974B-0520-4353-B314-EB524203C9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05356-3AAD-4291-8077-D84A2DC225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98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Polysaccharides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95388"/>
            <a:ext cx="4724400" cy="5029200"/>
          </a:xfrm>
        </p:spPr>
        <p:txBody>
          <a:bodyPr/>
          <a:lstStyle/>
          <a:p>
            <a:pPr eaLnBrk="1" hangingPunct="1"/>
            <a:r>
              <a:rPr lang="en-US" altLang="en-US"/>
              <a:t>many sugars linked together</a:t>
            </a:r>
          </a:p>
          <a:p>
            <a:pPr eaLnBrk="1" hangingPunct="1"/>
            <a:r>
              <a:rPr lang="en-US" altLang="en-US"/>
              <a:t>Can be linear chains or branched.</a:t>
            </a:r>
          </a:p>
          <a:p>
            <a:pPr eaLnBrk="1" hangingPunct="1"/>
            <a:endParaRPr lang="en-US" altLang="en-US">
              <a:solidFill>
                <a:srgbClr val="009900"/>
              </a:solidFill>
            </a:endParaRPr>
          </a:p>
        </p:txBody>
      </p:sp>
      <p:pic>
        <p:nvPicPr>
          <p:cNvPr id="21508" name="Picture 6" descr="polysaccharide_1_c_la_7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36900"/>
            <a:ext cx="387667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09988"/>
            <a:ext cx="2859088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>
                <a:solidFill>
                  <a:schemeClr val="tx1"/>
                </a:solidFill>
              </a:rPr>
              <a:t>Functions?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5181600" y="1638300"/>
            <a:ext cx="3733800" cy="50292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altLang="en-US"/>
              <a:t>the </a:t>
            </a:r>
            <a:r>
              <a:rPr lang="en-US" altLang="en-US" u="sng"/>
              <a:t>cellulose</a:t>
            </a:r>
            <a:r>
              <a:rPr lang="en-US" altLang="en-US"/>
              <a:t> of plant cell walls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The </a:t>
            </a:r>
            <a:r>
              <a:rPr lang="en-US" altLang="en-US" u="sng"/>
              <a:t>chitin</a:t>
            </a:r>
            <a:r>
              <a:rPr lang="en-US" altLang="en-US"/>
              <a:t> that covers insects and crustaceans 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en-US" sz="2800"/>
          </a:p>
        </p:txBody>
      </p:sp>
      <p:pic>
        <p:nvPicPr>
          <p:cNvPr id="23556" name="Picture 9" descr="fi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4958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3" descr="chit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5029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1"/>
          <p:cNvSpPr>
            <a:spLocks noChangeArrowheads="1"/>
          </p:cNvSpPr>
          <p:nvPr/>
        </p:nvSpPr>
        <p:spPr bwMode="auto">
          <a:xfrm>
            <a:off x="4572000" y="381000"/>
            <a:ext cx="4572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800">
                <a:latin typeface="Constantia" panose="02030602050306030303" pitchFamily="18" charset="0"/>
              </a:rPr>
              <a:t>1.  Plants and some animals use them for </a:t>
            </a:r>
            <a:r>
              <a:rPr lang="en-US" altLang="en-US" sz="2800" b="1">
                <a:latin typeface="Constantia" panose="02030602050306030303" pitchFamily="18" charset="0"/>
              </a:rPr>
              <a:t>structural purposes</a:t>
            </a: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24526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381000"/>
            <a:ext cx="53340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/>
              <a:t>2.  Main source of energy for living things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2400"/>
          </a:p>
          <a:p>
            <a:pPr lvl="1" eaLnBrk="1" hangingPunct="1">
              <a:defRPr/>
            </a:pPr>
            <a:r>
              <a:rPr lang="en-US" altLang="en-US" sz="2400"/>
              <a:t>Some is food storage: </a:t>
            </a:r>
          </a:p>
          <a:p>
            <a:pPr lvl="2" eaLnBrk="1" hangingPunct="1">
              <a:defRPr/>
            </a:pPr>
            <a:r>
              <a:rPr lang="en-US" altLang="en-US"/>
              <a:t>Plants = </a:t>
            </a:r>
            <a:r>
              <a:rPr lang="en-US" altLang="en-US" u="sng"/>
              <a:t>starch</a:t>
            </a:r>
          </a:p>
          <a:p>
            <a:pPr marL="914400" lvl="2" indent="0" eaLnBrk="1" hangingPunct="1">
              <a:buFontTx/>
              <a:buNone/>
              <a:defRPr/>
            </a:pPr>
            <a:endParaRPr lang="en-US" altLang="en-US"/>
          </a:p>
          <a:p>
            <a:pPr lvl="1" eaLnBrk="1" hangingPunct="1">
              <a:defRPr/>
            </a:pPr>
            <a:r>
              <a:rPr lang="en-US" altLang="en-US" sz="2400"/>
              <a:t>Animals = </a:t>
            </a:r>
            <a:r>
              <a:rPr lang="en-US" altLang="en-US" sz="2400" u="sng"/>
              <a:t>glycogen</a:t>
            </a:r>
            <a:r>
              <a:rPr lang="en-US" altLang="en-US" sz="2400"/>
              <a:t> (Animal Starch)</a:t>
            </a:r>
          </a:p>
          <a:p>
            <a:pPr lvl="2" eaLnBrk="1" hangingPunct="1">
              <a:defRPr/>
            </a:pPr>
            <a:r>
              <a:rPr lang="en-US" altLang="en-US"/>
              <a:t>Found in liver and muscles</a:t>
            </a:r>
          </a:p>
          <a:p>
            <a:pPr lvl="2" eaLnBrk="1" hangingPunct="1">
              <a:defRPr/>
            </a:pPr>
            <a:r>
              <a:rPr lang="en-US" altLang="en-US"/>
              <a:t>When your blood sugar runs low, glycogen is released from your liver and converted to glucose</a:t>
            </a:r>
          </a:p>
          <a:p>
            <a:pPr lvl="3" eaLnBrk="1" hangingPunct="1">
              <a:defRPr/>
            </a:pPr>
            <a:r>
              <a:rPr lang="en-US" altLang="en-US"/>
              <a:t>How?</a:t>
            </a:r>
          </a:p>
        </p:txBody>
      </p:sp>
      <p:pic>
        <p:nvPicPr>
          <p:cNvPr id="25603" name="Picture 5" descr="starc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32575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9" descr="glycogen-02-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3800"/>
            <a:ext cx="3048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Let’s Review!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hlinkClick r:id="rId2" action="ppaction://hlinkfile"/>
              </a:rPr>
              <a:t>Carbohydrates</a:t>
            </a:r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918" y="2895600"/>
            <a:ext cx="3390900" cy="3077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0" y="2410375"/>
            <a:ext cx="5486400" cy="374763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232F1-F754-494F-9BF1-852C969F8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4026" y="2043663"/>
            <a:ext cx="4578895" cy="203105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Lipids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536CDF-B4BE-434A-AFBE-EC45723A1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4026" y="4074718"/>
            <a:ext cx="4578895" cy="682079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71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			Lipids (not polymers)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733800" y="1600200"/>
            <a:ext cx="4953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non-polar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not soluble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Mostly hydrocarbons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Formed when a glycerol molecule combines with fatty acids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hlinkClick r:id="rId3"/>
              </a:rPr>
              <a:t>How?</a:t>
            </a:r>
          </a:p>
        </p:txBody>
      </p:sp>
      <p:pic>
        <p:nvPicPr>
          <p:cNvPr id="28676" name="Picture 5" descr="fat_cat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68813"/>
            <a:ext cx="26670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" descr="lipid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35512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1.  Fats/oils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00100"/>
            <a:ext cx="4876800" cy="5562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u="sng"/>
              <a:t>Triglycerides</a:t>
            </a:r>
            <a:r>
              <a:rPr lang="en-US" altLang="en-US" sz="240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/>
              <a:t>Glycerol + 3 fatty acids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/>
              <a:t>Calories not used are converted to triglycerides and stored in fat cells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/>
              <a:t>Hormones regulate the release of triglycerides when needed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/>
              <a:t>Excess triglycerides in plasma = </a:t>
            </a:r>
            <a:r>
              <a:rPr lang="en-US" altLang="en-US" sz="2400" b="1"/>
              <a:t>hypertriglyceridemia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/>
              <a:t>Linked to coronary artery disease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b="1"/>
              <a:t>Function: store about twice as much energy per weight as carbohydrates like starch.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/>
          </a:p>
        </p:txBody>
      </p:sp>
      <p:pic>
        <p:nvPicPr>
          <p:cNvPr id="30724" name="Picture 5" descr="GlycerolTrig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9600"/>
            <a:ext cx="35433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 descr="lipocytes-fat-cel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chemeClr val="tx1"/>
                </a:solidFill>
              </a:rPr>
              <a:t>Saturated verse Unsaturated Fats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038600"/>
          </a:xfrm>
        </p:spPr>
        <p:txBody>
          <a:bodyPr/>
          <a:lstStyle/>
          <a:p>
            <a:pPr eaLnBrk="1" hangingPunct="1"/>
            <a:r>
              <a:rPr lang="en-US" altLang="en-US" sz="2800"/>
              <a:t>Saturated:  only </a:t>
            </a:r>
            <a:r>
              <a:rPr lang="en-US" altLang="en-US" sz="2800" u="sng"/>
              <a:t>single</a:t>
            </a:r>
            <a:r>
              <a:rPr lang="en-US" altLang="en-US" sz="2800"/>
              <a:t> bonds in carbon chain</a:t>
            </a:r>
          </a:p>
          <a:p>
            <a:pPr lvl="1" eaLnBrk="1" hangingPunct="1"/>
            <a:r>
              <a:rPr lang="en-US" altLang="en-US" sz="2400"/>
              <a:t>Saturated with the max number of </a:t>
            </a:r>
            <a:r>
              <a:rPr lang="en-US" altLang="en-US" sz="2400" b="1"/>
              <a:t>Hydrogen </a:t>
            </a:r>
            <a:r>
              <a:rPr lang="en-US" altLang="en-US" sz="2400"/>
              <a:t>atoms</a:t>
            </a:r>
          </a:p>
          <a:p>
            <a:pPr lvl="1" eaLnBrk="1" hangingPunct="1"/>
            <a:r>
              <a:rPr lang="en-US" altLang="en-US" sz="2400"/>
              <a:t>saturated fat increases blood cholesterol levels and leads to clogged arteries and heart disease</a:t>
            </a:r>
          </a:p>
          <a:p>
            <a:pPr lvl="2" eaLnBrk="1" hangingPunct="1"/>
            <a:r>
              <a:rPr lang="en-US" altLang="en-US" sz="2000" u="sng"/>
              <a:t>Solid at room temperature</a:t>
            </a:r>
          </a:p>
          <a:p>
            <a:pPr lvl="2" eaLnBrk="1" hangingPunct="1"/>
            <a:r>
              <a:rPr lang="en-US" altLang="en-US" sz="2000"/>
              <a:t>Ex: animal fat</a:t>
            </a:r>
          </a:p>
          <a:p>
            <a:pPr eaLnBrk="1" hangingPunct="1"/>
            <a:endParaRPr lang="en-US" altLang="en-US" sz="2800"/>
          </a:p>
          <a:p>
            <a:pPr lvl="1" eaLnBrk="1" hangingPunct="1"/>
            <a:endParaRPr lang="en-US" altLang="en-US" sz="2400">
              <a:solidFill>
                <a:srgbClr val="009900"/>
              </a:solidFill>
            </a:endParaRPr>
          </a:p>
          <a:p>
            <a:pPr lvl="2" eaLnBrk="1" hangingPunct="1"/>
            <a:endParaRPr lang="en-US" altLang="en-US" sz="2000">
              <a:solidFill>
                <a:srgbClr val="009900"/>
              </a:solidFill>
            </a:endParaRPr>
          </a:p>
        </p:txBody>
      </p:sp>
      <p:pic>
        <p:nvPicPr>
          <p:cNvPr id="32772" name="Picture 9" descr="saturated_fat_molec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7842250" cy="1465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9900"/>
                </a:solidFill>
                <a:latin typeface="Constantia" panose="02030602050306030303" pitchFamily="18" charset="0"/>
              </a:rPr>
              <a:t>Organic Chemistry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45720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700">
                <a:solidFill>
                  <a:srgbClr val="009900"/>
                </a:solidFill>
                <a:latin typeface="Berlin Sans FB" panose="020E0602020502020306" pitchFamily="34" charset="0"/>
              </a:rPr>
              <a:t>Old belief:  living and nonliving things were made of different “stuff”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300">
                <a:solidFill>
                  <a:srgbClr val="009900"/>
                </a:solidFill>
                <a:latin typeface="Berlin Sans FB" panose="020E0602020502020306" pitchFamily="34" charset="0"/>
              </a:rPr>
              <a:t>Organic = living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300">
              <a:solidFill>
                <a:srgbClr val="009900"/>
              </a:solidFill>
              <a:latin typeface="Berlin Sans FB" panose="020E0602020502020306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700">
                <a:solidFill>
                  <a:srgbClr val="009900"/>
                </a:solidFill>
                <a:latin typeface="Berlin Sans FB" panose="020E0602020502020306" pitchFamily="34" charset="0"/>
              </a:rPr>
              <a:t>German chemist (</a:t>
            </a:r>
            <a:r>
              <a:rPr lang="en-US" altLang="en-US" sz="2400">
                <a:latin typeface="Berlin Sans FB" panose="020E0602020502020306" pitchFamily="34" charset="0"/>
              </a:rPr>
              <a:t>Friedrich </a:t>
            </a:r>
            <a:r>
              <a:rPr lang="en-US" altLang="en-US" sz="2400" err="1">
                <a:latin typeface="Berlin Sans FB" panose="020E0602020502020306" pitchFamily="34" charset="0"/>
              </a:rPr>
              <a:t>Wöhler</a:t>
            </a:r>
            <a:r>
              <a:rPr lang="en-US" altLang="en-US" sz="2400">
                <a:latin typeface="Berlin Sans FB" panose="020E0602020502020306" pitchFamily="34" charset="0"/>
              </a:rPr>
              <a:t>)</a:t>
            </a:r>
            <a:r>
              <a:rPr lang="en-US" altLang="en-US" sz="2700">
                <a:solidFill>
                  <a:srgbClr val="009900"/>
                </a:solidFill>
                <a:latin typeface="Berlin Sans FB" panose="020E0602020502020306" pitchFamily="34" charset="0"/>
              </a:rPr>
              <a:t>in the 1800’s was able to “make” organic compounds from minerals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700">
              <a:solidFill>
                <a:srgbClr val="009900"/>
              </a:solidFill>
              <a:latin typeface="Berlin Sans FB" panose="020E0602020502020306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700">
                <a:solidFill>
                  <a:srgbClr val="009900"/>
                </a:solidFill>
                <a:latin typeface="Berlin Sans FB" panose="020E0602020502020306" pitchFamily="34" charset="0"/>
              </a:rPr>
              <a:t>Organic Chemistry verse Inorganic Chemistry</a:t>
            </a:r>
          </a:p>
        </p:txBody>
      </p:sp>
      <p:pic>
        <p:nvPicPr>
          <p:cNvPr id="6148" name="Picture 5" descr="U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3200400" y="304800"/>
            <a:ext cx="5486400" cy="6324600"/>
          </a:xfrm>
        </p:spPr>
        <p:txBody>
          <a:bodyPr/>
          <a:lstStyle/>
          <a:p>
            <a:pPr eaLnBrk="1" hangingPunct="1"/>
            <a:r>
              <a:rPr lang="en-US" altLang="en-US" sz="2800" b="1"/>
              <a:t>Unsaturated Fats:  have at least one carbon-carbon double bond</a:t>
            </a:r>
          </a:p>
          <a:p>
            <a:pPr lvl="1" eaLnBrk="1" hangingPunct="1"/>
            <a:r>
              <a:rPr lang="en-US" altLang="en-US" sz="2400"/>
              <a:t>Polyunsaturated= more than one double bond</a:t>
            </a:r>
          </a:p>
          <a:p>
            <a:pPr lvl="2" eaLnBrk="1" hangingPunct="1"/>
            <a:r>
              <a:rPr lang="en-US" altLang="en-US" sz="2000"/>
              <a:t>Liquid at room temperature</a:t>
            </a:r>
          </a:p>
          <a:p>
            <a:pPr lvl="2" eaLnBrk="1" hangingPunct="1"/>
            <a:r>
              <a:rPr lang="en-US" altLang="en-US" sz="2000"/>
              <a:t>Ex: vegetable oil</a:t>
            </a:r>
          </a:p>
          <a:p>
            <a:pPr eaLnBrk="1" hangingPunct="1"/>
            <a:r>
              <a:rPr lang="en-US" altLang="en-US" sz="2800"/>
              <a:t>Margarine is made by “hydrogenation”</a:t>
            </a:r>
          </a:p>
          <a:p>
            <a:pPr lvl="1" eaLnBrk="1" hangingPunct="1"/>
            <a:r>
              <a:rPr lang="en-US" altLang="en-US" sz="2400"/>
              <a:t>reducing the double bonds back to single bonds by adding in hydrogens</a:t>
            </a:r>
          </a:p>
          <a:p>
            <a:pPr lvl="1" eaLnBrk="1" hangingPunct="1"/>
            <a:r>
              <a:rPr lang="en-US" altLang="en-US" sz="2400"/>
              <a:t>Results in solid margarine instead of liquid vegetable oil.</a:t>
            </a:r>
          </a:p>
          <a:p>
            <a:pPr lvl="1" eaLnBrk="1" hangingPunct="1"/>
            <a:r>
              <a:rPr lang="en-US" altLang="en-US" sz="2400">
                <a:hlinkClick r:id="rId3"/>
              </a:rPr>
              <a:t>The Process</a:t>
            </a:r>
            <a:endParaRPr lang="en-US" altLang="en-US" sz="2400"/>
          </a:p>
          <a:p>
            <a:pPr eaLnBrk="1" hangingPunct="1"/>
            <a:endParaRPr lang="en-US" altLang="en-US" sz="2800">
              <a:solidFill>
                <a:srgbClr val="009900"/>
              </a:solidFill>
            </a:endParaRPr>
          </a:p>
        </p:txBody>
      </p:sp>
      <p:pic>
        <p:nvPicPr>
          <p:cNvPr id="34819" name="Picture 5" descr="fat_f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5814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Trans Fats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Several years ago, most companies replaced lard with partially hydrogenated vegetable oil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trans fatty acids proved to be even worse for your health than lard. Oops!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3200400"/>
            <a:ext cx="425926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2.  Phospholipids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5105400" cy="5029200"/>
          </a:xfrm>
        </p:spPr>
        <p:txBody>
          <a:bodyPr/>
          <a:lstStyle/>
          <a:p>
            <a:pPr eaLnBrk="1" hangingPunct="1"/>
            <a:r>
              <a:rPr lang="en-US" altLang="en-US" sz="2800" b="1"/>
              <a:t>Function:  the main component of cell membranes.</a:t>
            </a:r>
          </a:p>
          <a:p>
            <a:pPr eaLnBrk="1" hangingPunct="1"/>
            <a:r>
              <a:rPr lang="en-US" altLang="en-US" sz="2800"/>
              <a:t>Structure:  glycerol with 2 fatty acids attached, plus a phosphate-containing “head” group </a:t>
            </a:r>
          </a:p>
          <a:p>
            <a:pPr eaLnBrk="1" hangingPunct="1"/>
            <a:r>
              <a:rPr lang="en-US" altLang="en-US" sz="2800"/>
              <a:t>The head group is </a:t>
            </a:r>
            <a:r>
              <a:rPr lang="en-US" altLang="en-US" sz="2800" b="1"/>
              <a:t>hydrophilic (water loving),</a:t>
            </a:r>
            <a:r>
              <a:rPr lang="en-US" altLang="en-US" sz="2800"/>
              <a:t> while the fatty acids are </a:t>
            </a:r>
            <a:r>
              <a:rPr lang="en-US" altLang="en-US" sz="2800" b="1"/>
              <a:t>hydrophobic (hydrophobic). </a:t>
            </a:r>
            <a:r>
              <a:rPr lang="en-US" altLang="en-US" sz="2800"/>
              <a:t> </a:t>
            </a:r>
          </a:p>
        </p:txBody>
      </p:sp>
      <p:pic>
        <p:nvPicPr>
          <p:cNvPr id="38916" name="Picture 5" descr="lipidbilay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86200"/>
            <a:ext cx="28575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7" descr="P-lip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3248025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7617" y="228600"/>
            <a:ext cx="4103298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3.  Steroids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267200" y="1219200"/>
            <a:ext cx="4419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hydrocarbons with the carbon atoms arranged in a set of 4 linked rings.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Cholesterol is a component of cell membranes (stability)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Can form plaque in blood vessels leading to </a:t>
            </a:r>
            <a:r>
              <a:rPr lang="en-US" altLang="en-US" sz="2000" b="1"/>
              <a:t>atherosclerosis</a:t>
            </a:r>
            <a:r>
              <a:rPr lang="en-US" altLang="en-US" sz="2000"/>
              <a:t> (hardening of the arteries in the heart).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Steroid hormones are made from cholesterol.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Including: estrogen, testosterone, vitamin D, cortisone, and many others.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</p:txBody>
      </p:sp>
      <p:pic>
        <p:nvPicPr>
          <p:cNvPr id="40964" name="Picture 5" descr="cholester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30480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9" descr="cholester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3221038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4.  Waxes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/>
            <a:r>
              <a:rPr lang="en-US" altLang="en-US"/>
              <a:t>Waxes: waterproof coating on plants and animals.  </a:t>
            </a:r>
          </a:p>
          <a:p>
            <a:pPr eaLnBrk="1" hangingPunct="1"/>
            <a:r>
              <a:rPr lang="en-US" altLang="en-US"/>
              <a:t>Composed of fatty acids attached to long chain alcohols.</a:t>
            </a:r>
          </a:p>
        </p:txBody>
      </p:sp>
      <p:pic>
        <p:nvPicPr>
          <p:cNvPr id="43012" name="Picture 7" descr="Bee_Wax_Wax_Pure_Ho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34290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9" descr="step_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81600"/>
            <a:ext cx="43529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542BD-1C4A-4754-B3CE-211F27964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699" y="687480"/>
            <a:ext cx="5605629" cy="9941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85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Lipid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31C844-3CC1-4377-BC17-6F19843E7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498" y="1681731"/>
            <a:ext cx="5721044" cy="433443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685800" indent="-457200" algn="l">
              <a:buAutoNum type="arabicPeriod"/>
            </a:pPr>
            <a:r>
              <a:rPr lang="en-US"/>
              <a:t>How are lipids defined?</a:t>
            </a:r>
            <a:endParaRPr lang="en-US">
              <a:cs typeface="Calibri"/>
            </a:endParaRPr>
          </a:p>
          <a:p>
            <a:pPr marL="685800" indent="-457200" algn="l">
              <a:buAutoNum type="arabicPeriod"/>
            </a:pPr>
            <a:r>
              <a:rPr lang="en-US"/>
              <a:t>In what type of solvent are they soluble or insoluble? </a:t>
            </a:r>
            <a:endParaRPr lang="en-US">
              <a:cs typeface="Calibri"/>
            </a:endParaRPr>
          </a:p>
          <a:p>
            <a:pPr marL="685800" indent="-457200" algn="l">
              <a:buAutoNum type="arabicPeriod"/>
            </a:pPr>
            <a:r>
              <a:rPr lang="en-US"/>
              <a:t>What are lipid's functions in the body?  How are lipids formed? </a:t>
            </a:r>
            <a:endParaRPr lang="en-US">
              <a:cs typeface="Calibri"/>
            </a:endParaRPr>
          </a:p>
          <a:p>
            <a:pPr marL="685800" indent="-457200" algn="l">
              <a:buAutoNum type="arabicPeriod"/>
            </a:pPr>
            <a:r>
              <a:rPr lang="en-US"/>
              <a:t>Compare saturated and unsaturated fatty acids. </a:t>
            </a:r>
            <a:endParaRPr lang="en-US">
              <a:cs typeface="Calibri"/>
            </a:endParaRPr>
          </a:p>
          <a:p>
            <a:pPr marL="685800" indent="-457200" algn="l">
              <a:buAutoNum type="arabicPeriod"/>
            </a:pPr>
            <a:r>
              <a:rPr lang="en-US"/>
              <a:t>How is a phospholipid formed? What is interesting about its structure? </a:t>
            </a:r>
            <a:endParaRPr lang="en-US">
              <a:cs typeface="Calibri"/>
            </a:endParaRPr>
          </a:p>
          <a:p>
            <a:pPr marL="685800" indent="-457200" algn="l">
              <a:buAutoNum type="arabicPeriod"/>
            </a:pPr>
            <a:r>
              <a:rPr lang="en-US"/>
              <a:t>Draw and label a phospholipid. </a:t>
            </a:r>
            <a:endParaRPr lang="en-US">
              <a:cs typeface="Calibri"/>
            </a:endParaRPr>
          </a:p>
          <a:p>
            <a:pPr marL="457200" indent="-457200" algn="l">
              <a:buAutoNum type="arabicPeriod"/>
            </a:pPr>
            <a:endParaRPr lang="en-US">
              <a:cs typeface="Calibri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5A54031-B613-4340-8765-8BEF7D380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34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Nucleic Acids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419600" y="1600200"/>
            <a:ext cx="4572000" cy="4525963"/>
          </a:xfrm>
        </p:spPr>
        <p:txBody>
          <a:bodyPr/>
          <a:lstStyle/>
          <a:p>
            <a:pPr eaLnBrk="1" hangingPunct="1"/>
            <a:r>
              <a:rPr lang="en-US" altLang="en-US"/>
              <a:t>Contain:  hydrogen, oxygen, </a:t>
            </a:r>
            <a:r>
              <a:rPr lang="en-US" altLang="en-US" b="1" u="sng"/>
              <a:t>nitrogen</a:t>
            </a:r>
            <a:r>
              <a:rPr lang="en-US" altLang="en-US"/>
              <a:t>, carbon and phosphorus</a:t>
            </a:r>
          </a:p>
          <a:p>
            <a:pPr eaLnBrk="1" hangingPunct="1"/>
            <a:r>
              <a:rPr lang="en-US" altLang="en-US" b="1" u="sng"/>
              <a:t>Monomer= nucleotide</a:t>
            </a:r>
            <a:r>
              <a:rPr lang="en-US" altLang="en-US" b="1"/>
              <a:t>	</a:t>
            </a:r>
          </a:p>
          <a:p>
            <a:pPr lvl="1" eaLnBrk="1" hangingPunct="1"/>
            <a:r>
              <a:rPr lang="en-US" altLang="en-US" u="sng"/>
              <a:t>Parts: 5-C sugar, phosphate group, nitrogenous base</a:t>
            </a:r>
          </a:p>
        </p:txBody>
      </p:sp>
      <p:pic>
        <p:nvPicPr>
          <p:cNvPr id="45060" name="Picture 7" descr="nucleot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11413"/>
            <a:ext cx="3276600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Rectangle 7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5677" y="914400"/>
            <a:ext cx="2743200" cy="10941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Function?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505677" y="2339175"/>
            <a:ext cx="2905040" cy="152559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alt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Store and transmit hereditary or genetic information</a:t>
            </a:r>
            <a:endParaRPr lang="en-US" altLang="en-US" kern="1200">
              <a:solidFill>
                <a:srgbClr val="FFFFFF"/>
              </a:solidFill>
              <a:latin typeface="+mn-lt"/>
              <a:cs typeface="Calibri"/>
            </a:endParaRPr>
          </a:p>
        </p:txBody>
      </p:sp>
      <p:cxnSp>
        <p:nvCxnSpPr>
          <p:cNvPr id="47111" name="Straight Connector 7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08" name="Picture 5" descr="slide0030_image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66" y="1463541"/>
            <a:ext cx="4915159" cy="39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9900"/>
                </a:solidFill>
              </a:rPr>
              <a:t>DNA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232809" y="649386"/>
            <a:ext cx="41910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en-US" altLang="en-US"/>
              <a:t>Deoxyribonucleic Acid</a:t>
            </a:r>
            <a:endParaRPr lang="en-US" altLang="en-US">
              <a:cs typeface="Calibri"/>
            </a:endParaRPr>
          </a:p>
          <a:p>
            <a:pPr lvl="1" eaLnBrk="1" hangingPunct="1"/>
            <a:r>
              <a:rPr lang="en-US" altLang="en-US"/>
              <a:t>5-C sugar is deoxyribose</a:t>
            </a:r>
            <a:endParaRPr lang="en-US" altLang="en-US">
              <a:cs typeface="Calibri"/>
            </a:endParaRPr>
          </a:p>
          <a:p>
            <a:pPr lvl="1" eaLnBrk="1" hangingPunct="1"/>
            <a:r>
              <a:rPr lang="en-US" altLang="en-US"/>
              <a:t>Phosphate group</a:t>
            </a:r>
            <a:endParaRPr lang="en-US" altLang="en-US">
              <a:cs typeface="Calibri"/>
            </a:endParaRPr>
          </a:p>
          <a:p>
            <a:pPr lvl="1" eaLnBrk="1" hangingPunct="1"/>
            <a:r>
              <a:rPr lang="en-US" altLang="en-US"/>
              <a:t>Nitrogenous bases: Adenine, </a:t>
            </a:r>
            <a:r>
              <a:rPr lang="en-US" altLang="en-US" b="1" u="sng"/>
              <a:t>thymine</a:t>
            </a:r>
            <a:r>
              <a:rPr lang="en-US" altLang="en-US"/>
              <a:t>, cytosine, guanine</a:t>
            </a:r>
            <a:endParaRPr lang="en-US" altLang="en-US">
              <a:cs typeface="Calibri"/>
            </a:endParaRPr>
          </a:p>
          <a:p>
            <a:pPr lvl="1" eaLnBrk="1" hangingPunct="1"/>
            <a:r>
              <a:rPr lang="en-US" altLang="en-US"/>
              <a:t>Double stranded</a:t>
            </a:r>
            <a:endParaRPr lang="en-US" altLang="en-US">
              <a:cs typeface="Calibri"/>
            </a:endParaRPr>
          </a:p>
        </p:txBody>
      </p:sp>
      <p:pic>
        <p:nvPicPr>
          <p:cNvPr id="49156" name="Picture 5" descr="01-coll-dna-knoll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56" y="1506467"/>
            <a:ext cx="28384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0FF737-8F16-4BB1-919C-A5D3B1D29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707" y="803705"/>
            <a:ext cx="3156492" cy="1386105"/>
          </a:xfrm>
        </p:spPr>
        <p:txBody>
          <a:bodyPr anchor="b">
            <a:normAutofit/>
          </a:bodyPr>
          <a:lstStyle/>
          <a:p>
            <a:pPr algn="r"/>
            <a:r>
              <a:rPr lang="en-US" sz="4700">
                <a:solidFill>
                  <a:srgbClr val="FFFFFF"/>
                </a:solidFill>
                <a:cs typeface="Calibri Light"/>
              </a:rPr>
              <a:t>DNA Base Pairs</a:t>
            </a:r>
            <a:endParaRPr lang="en-US" sz="4700">
              <a:solidFill>
                <a:srgbClr val="FFFFFF"/>
              </a:solidFill>
            </a:endParaRPr>
          </a:p>
        </p:txBody>
      </p:sp>
      <p:pic>
        <p:nvPicPr>
          <p:cNvPr id="4" name="Picture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DCC8D4E2-D454-472E-A273-BBBE6B016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265" y="640080"/>
            <a:ext cx="3668071" cy="5578816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6533C445-7805-4442-9929-94C93FD3A566}"/>
              </a:ext>
            </a:extLst>
          </p:cNvPr>
          <p:cNvSpPr/>
          <p:nvPr/>
        </p:nvSpPr>
        <p:spPr>
          <a:xfrm>
            <a:off x="2048984" y="3426977"/>
            <a:ext cx="1708067" cy="1480842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cs typeface="Calibri"/>
              </a:rPr>
              <a:t>A-T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61B95AFE-3362-4870-BC11-B9002E9C7F06}"/>
              </a:ext>
            </a:extLst>
          </p:cNvPr>
          <p:cNvSpPr/>
          <p:nvPr/>
        </p:nvSpPr>
        <p:spPr>
          <a:xfrm>
            <a:off x="622761" y="2455931"/>
            <a:ext cx="1657491" cy="1440381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cs typeface="Calibri"/>
              </a:rPr>
              <a:t>C-G</a:t>
            </a:r>
          </a:p>
        </p:txBody>
      </p:sp>
    </p:spTree>
    <p:extLst>
      <p:ext uri="{BB962C8B-B14F-4D97-AF65-F5344CB8AC3E}">
        <p14:creationId xmlns:p14="http://schemas.microsoft.com/office/powerpoint/2010/main" val="467213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9900"/>
                </a:solidFill>
              </a:rPr>
              <a:t>Why is Carbon so special?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57BDC-AE86-4B52-9AEB-A09FA1BAA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5" descr="ai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1477963"/>
            <a:ext cx="369093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3924300"/>
            <a:ext cx="3552825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9900"/>
                </a:solidFill>
              </a:rPr>
              <a:t>RNA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en-US" altLang="en-US"/>
              <a:t>Ribonucleic Acid</a:t>
            </a:r>
            <a:endParaRPr lang="en-US" altLang="en-US">
              <a:cs typeface="Calibri"/>
            </a:endParaRPr>
          </a:p>
          <a:p>
            <a:pPr lvl="1" eaLnBrk="1" hangingPunct="1"/>
            <a:r>
              <a:rPr lang="en-US" altLang="en-US"/>
              <a:t>5-C sugar is ribose</a:t>
            </a:r>
            <a:endParaRPr lang="en-US" altLang="en-US">
              <a:cs typeface="Calibri"/>
            </a:endParaRPr>
          </a:p>
          <a:p>
            <a:pPr lvl="1" eaLnBrk="1" hangingPunct="1"/>
            <a:r>
              <a:rPr lang="en-US" altLang="en-US"/>
              <a:t>Phosphate group</a:t>
            </a:r>
            <a:endParaRPr lang="en-US" altLang="en-US">
              <a:cs typeface="Calibri"/>
            </a:endParaRPr>
          </a:p>
          <a:p>
            <a:pPr lvl="1" eaLnBrk="1" hangingPunct="1"/>
            <a:r>
              <a:rPr lang="en-US" altLang="en-US"/>
              <a:t>Nitrogenous bases: adenine, </a:t>
            </a:r>
            <a:r>
              <a:rPr lang="en-US" altLang="en-US" b="1" u="sng"/>
              <a:t>uracil</a:t>
            </a:r>
            <a:r>
              <a:rPr lang="en-US" altLang="en-US"/>
              <a:t>, cytosine, guanine</a:t>
            </a:r>
            <a:endParaRPr lang="en-US" altLang="en-US">
              <a:cs typeface="Calibri"/>
            </a:endParaRPr>
          </a:p>
          <a:p>
            <a:pPr lvl="1" eaLnBrk="1" hangingPunct="1"/>
            <a:r>
              <a:rPr lang="en-US" altLang="en-US"/>
              <a:t>Single stranded</a:t>
            </a:r>
            <a:endParaRPr lang="en-US" altLang="en-US">
              <a:cs typeface="Calibri"/>
            </a:endParaRPr>
          </a:p>
          <a:p>
            <a:pPr eaLnBrk="1" hangingPunct="1"/>
            <a:endParaRPr lang="en-US" altLang="en-US">
              <a:cs typeface="Calibri"/>
            </a:endParaRPr>
          </a:p>
        </p:txBody>
      </p:sp>
      <p:pic>
        <p:nvPicPr>
          <p:cNvPr id="51204" name="Picture 5" descr="rna_and_d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1447800"/>
            <a:ext cx="4487862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2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0E663A-F3A4-43C5-975A-E688FD28A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en-US" sz="3500">
                <a:solidFill>
                  <a:srgbClr val="FFFFFF"/>
                </a:solidFill>
                <a:cs typeface="Calibri Light"/>
              </a:rPr>
              <a:t>RNA Base Pairs</a:t>
            </a:r>
            <a:endParaRPr lang="en-US" sz="3500">
              <a:solidFill>
                <a:srgbClr val="FFFFFF"/>
              </a:solidFill>
            </a:endParaRPr>
          </a:p>
        </p:txBody>
      </p:sp>
      <p:graphicFrame>
        <p:nvGraphicFramePr>
          <p:cNvPr id="17" name="Subtitle 2">
            <a:extLst>
              <a:ext uri="{FF2B5EF4-FFF2-40B4-BE49-F238E27FC236}">
                <a16:creationId xmlns:a16="http://schemas.microsoft.com/office/drawing/2014/main" id="{DFABF466-2F1F-4D1A-B0A0-43C9EE0D89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382974"/>
              </p:ext>
            </p:extLst>
          </p:nvPr>
        </p:nvGraphicFramePr>
        <p:xfrm>
          <a:off x="817700" y="2576275"/>
          <a:ext cx="758952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9" name="Rectangle 58">
            <a:extLst>
              <a:ext uri="{FF2B5EF4-FFF2-40B4-BE49-F238E27FC236}">
                <a16:creationId xmlns:a16="http://schemas.microsoft.com/office/drawing/2014/main" id="{D14079D3-873D-411D-B4BD-AD19A0381071}"/>
              </a:ext>
            </a:extLst>
          </p:cNvPr>
          <p:cNvSpPr/>
          <p:nvPr/>
        </p:nvSpPr>
        <p:spPr>
          <a:xfrm>
            <a:off x="4114800" y="3467437"/>
            <a:ext cx="924515" cy="14302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56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0045"/>
            <a:ext cx="4694659" cy="573405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9"/>
          <a:stretch/>
        </p:blipFill>
        <p:spPr>
          <a:xfrm>
            <a:off x="-1" y="857250"/>
            <a:ext cx="9144001" cy="5734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A39679-9FC3-4D29-A36F-4C21AD93B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0711" y="272173"/>
            <a:ext cx="5453909" cy="1381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Nucleic Acid Review</a:t>
            </a: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1468363"/>
            <a:ext cx="4180922" cy="4515805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D33EB0F-F06D-46B0-9BEC-1BC802E6D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490" y="2079067"/>
            <a:ext cx="3026740" cy="302674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09DF0CB-C74D-4226-819C-D449BD745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4022" y="1409774"/>
            <a:ext cx="4964542" cy="4464674"/>
          </a:xfr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914400" indent="-342900" algn="l">
              <a:buAutoNum type="arabicPeriod"/>
            </a:pPr>
            <a:r>
              <a:rPr lang="en-US" sz="2800">
                <a:solidFill>
                  <a:srgbClr val="000000"/>
                </a:solidFill>
              </a:rPr>
              <a:t>What makes up a nucleotide? </a:t>
            </a:r>
            <a:endParaRPr lang="en-US" sz="2800">
              <a:solidFill>
                <a:srgbClr val="000000"/>
              </a:solidFill>
              <a:cs typeface="Calibri"/>
            </a:endParaRPr>
          </a:p>
          <a:p>
            <a:pPr marL="914400" indent="-342900" algn="l">
              <a:buAutoNum type="arabicPeriod"/>
            </a:pPr>
            <a:r>
              <a:rPr lang="en-US" sz="2800">
                <a:solidFill>
                  <a:srgbClr val="000000"/>
                </a:solidFill>
              </a:rPr>
              <a:t>Compare DNA and RNA</a:t>
            </a:r>
            <a:endParaRPr lang="en-US" sz="2800">
              <a:solidFill>
                <a:srgbClr val="000000"/>
              </a:solidFill>
              <a:cs typeface="Calibri"/>
            </a:endParaRPr>
          </a:p>
          <a:p>
            <a:pPr marL="914400" indent="-342900" algn="l">
              <a:buAutoNum type="arabicPeriod"/>
            </a:pPr>
            <a:r>
              <a:rPr lang="en-US" sz="2800">
                <a:solidFill>
                  <a:srgbClr val="000000"/>
                </a:solidFill>
              </a:rPr>
              <a:t>What are the base pairings for DNA and RNA?</a:t>
            </a:r>
            <a:endParaRPr lang="en-US" sz="2800">
              <a:solidFill>
                <a:srgbClr val="000000"/>
              </a:solidFill>
              <a:cs typeface="Calibri"/>
            </a:endParaRPr>
          </a:p>
          <a:p>
            <a:pPr marL="914400" indent="-342900" algn="l">
              <a:buAutoNum type="arabicPeriod"/>
            </a:pPr>
            <a:r>
              <a:rPr lang="en-US" sz="2800">
                <a:solidFill>
                  <a:srgbClr val="000000"/>
                </a:solidFill>
              </a:rPr>
              <a:t>What is meant by sugar-phosphate backbone? </a:t>
            </a:r>
            <a:endParaRPr lang="en-US" sz="280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66589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3EA872-F8B1-4179-9A8E-E9B133D99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sz="4100">
                <a:solidFill>
                  <a:schemeClr val="accent1"/>
                </a:solidFill>
                <a:cs typeface="Calibri Light"/>
              </a:rPr>
              <a:t>Homework Packet</a:t>
            </a:r>
            <a:endParaRPr lang="en-US" sz="410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BA204-51A2-443B-90BC-B1DFAE832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cs typeface="Calibri"/>
              </a:rPr>
              <a:t>Due on Friday!</a:t>
            </a:r>
          </a:p>
        </p:txBody>
      </p:sp>
    </p:spTree>
    <p:extLst>
      <p:ext uri="{BB962C8B-B14F-4D97-AF65-F5344CB8AC3E}">
        <p14:creationId xmlns:p14="http://schemas.microsoft.com/office/powerpoint/2010/main" val="3826389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9900"/>
                </a:solidFill>
              </a:rPr>
              <a:t>Proteins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114800" y="1600200"/>
            <a:ext cx="46482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>
                <a:latin typeface="Berlin Sans FB" panose="020E0602020502020306" pitchFamily="34" charset="0"/>
              </a:rPr>
              <a:t>Contains carbon, hydrogen, oxygen and nitrogen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u="sng">
                <a:latin typeface="Berlin Sans FB" panose="020E0602020502020306" pitchFamily="34" charset="0"/>
              </a:rPr>
              <a:t>Monomers=amino acids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latin typeface="Berlin Sans FB" panose="020E0602020502020306" pitchFamily="34" charset="0"/>
              </a:rPr>
              <a:t>Each contains an </a:t>
            </a:r>
            <a:r>
              <a:rPr lang="en-US" altLang="en-US" sz="2400" u="sng">
                <a:latin typeface="Berlin Sans FB" panose="020E0602020502020306" pitchFamily="34" charset="0"/>
              </a:rPr>
              <a:t>amino group, a carboxyl acid group and a R-group.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latin typeface="Berlin Sans FB" panose="020E0602020502020306" pitchFamily="34" charset="0"/>
              </a:rPr>
              <a:t>There are 20 different types of amino acids</a:t>
            </a:r>
          </a:p>
          <a:p>
            <a:pPr lvl="1">
              <a:lnSpc>
                <a:spcPct val="80000"/>
              </a:lnSpc>
            </a:pPr>
            <a:r>
              <a:rPr lang="en-US" altLang="en-US" sz="2400">
                <a:latin typeface="Berlin Sans FB" panose="020E0602020502020306" pitchFamily="34" charset="0"/>
              </a:rPr>
              <a:t>The R-groups can be acidic or basic, polar or nonpolar.</a:t>
            </a:r>
            <a:r>
              <a:rPr lang="en-US" altLang="en-US">
                <a:latin typeface="Berlin Sans FB" panose="020E0602020502020306" pitchFamily="34" charset="0"/>
              </a:rPr>
              <a:t> </a:t>
            </a:r>
            <a:endParaRPr lang="en-US" altLang="en-US" sz="2400">
              <a:latin typeface="Berlin Sans FB" panose="020E0602020502020306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en-US" sz="2400">
              <a:latin typeface="Berlin Sans FB" panose="020E0602020502020306" pitchFamily="34" charset="0"/>
            </a:endParaRPr>
          </a:p>
        </p:txBody>
      </p:sp>
      <p:pic>
        <p:nvPicPr>
          <p:cNvPr id="53252" name="Picture 7" descr="aminoacidstru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905000"/>
            <a:ext cx="3962400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1495"/>
            <a:ext cx="8382000" cy="43944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en-US" altLang="en-US"/>
              <a:t>Formation? 4 steps</a:t>
            </a:r>
            <a:endParaRPr lang="en-US" altLang="en-US">
              <a:cs typeface="Calibri"/>
            </a:endParaRPr>
          </a:p>
          <a:p>
            <a:pPr eaLnBrk="1" hangingPunct="1"/>
            <a:r>
              <a:rPr lang="en-US" altLang="en-US"/>
              <a:t>Primary Level</a:t>
            </a:r>
            <a:endParaRPr lang="en-US" altLang="en-US">
              <a:cs typeface="Calibri"/>
            </a:endParaRPr>
          </a:p>
        </p:txBody>
      </p:sp>
      <p:pic>
        <p:nvPicPr>
          <p:cNvPr id="552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620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3657600"/>
            <a:ext cx="375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FFBBFE-0D7F-43F5-8BDF-91427D3E0F47}"/>
              </a:ext>
            </a:extLst>
          </p:cNvPr>
          <p:cNvSpPr/>
          <p:nvPr/>
        </p:nvSpPr>
        <p:spPr>
          <a:xfrm>
            <a:off x="5241393" y="374073"/>
            <a:ext cx="291601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cs typeface="Calibri"/>
              </a:rPr>
              <a:t>Peptide Bonds!</a:t>
            </a:r>
          </a:p>
          <a:p>
            <a:pPr algn="ctr"/>
            <a:r>
              <a:rPr lang="en-US" sz="2800">
                <a:cs typeface="Calibri"/>
              </a:rPr>
              <a:t>(Polypeptides)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Secondary level</a:t>
            </a:r>
          </a:p>
        </p:txBody>
      </p:sp>
      <p:pic>
        <p:nvPicPr>
          <p:cNvPr id="573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049" y="1825625"/>
            <a:ext cx="3831902" cy="435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Tertiary Level</a:t>
            </a:r>
          </a:p>
        </p:txBody>
      </p:sp>
      <p:pic>
        <p:nvPicPr>
          <p:cNvPr id="583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676400"/>
            <a:ext cx="5008563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Quaternary Level</a:t>
            </a:r>
          </a:p>
        </p:txBody>
      </p:sp>
      <p:pic>
        <p:nvPicPr>
          <p:cNvPr id="593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414" y="1825625"/>
            <a:ext cx="5439172" cy="435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59501" y="1532"/>
            <a:ext cx="7278786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9900"/>
                </a:solidFill>
              </a:rPr>
              <a:t>Function?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369025" y="1842961"/>
            <a:ext cx="42672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800"/>
              <a:t>1. </a:t>
            </a:r>
            <a:r>
              <a:rPr lang="en-US" altLang="en-US"/>
              <a:t>Structural</a:t>
            </a:r>
            <a:r>
              <a:rPr lang="en-US" altLang="en-US" sz="2800"/>
              <a:t>:</a:t>
            </a:r>
            <a:r>
              <a:rPr lang="en-US" altLang="en-US"/>
              <a:t> </a:t>
            </a:r>
            <a:endParaRPr lang="en-US" altLang="en-US" sz="2800"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collagen in skin, keratin in hair, crystallin in eye, muscle, bone</a:t>
            </a:r>
            <a:endParaRPr lang="en-US" altLang="en-US" sz="2400"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altLang="en-US" sz="2800" u="sng"/>
              <a:t>2. Enzymes</a:t>
            </a:r>
            <a:r>
              <a:rPr lang="en-US" altLang="en-US" sz="2800"/>
              <a:t>:</a:t>
            </a:r>
            <a:r>
              <a:rPr lang="en-US" altLang="en-US"/>
              <a:t> </a:t>
            </a:r>
            <a:endParaRPr lang="en-US" altLang="en-US"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speeds up chemical reactions</a:t>
            </a:r>
            <a:endParaRPr lang="en-US" altLang="en-US" sz="2400"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altLang="en-US" sz="2800"/>
              <a:t>3. Transport:</a:t>
            </a:r>
            <a:r>
              <a:rPr lang="en-US" altLang="en-US"/>
              <a:t> </a:t>
            </a:r>
            <a:endParaRPr lang="en-US" altLang="en-US" sz="2800"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hemoglobin</a:t>
            </a:r>
            <a:endParaRPr lang="en-US" altLang="en-US" sz="2400"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4. Fight disease</a:t>
            </a:r>
            <a:endParaRPr lang="en-US" altLang="en-US" sz="2800"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antibodies</a:t>
            </a:r>
            <a:endParaRPr lang="en-US" altLang="en-US" sz="2400"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>
              <a:cs typeface="Calibri"/>
            </a:endParaRPr>
          </a:p>
        </p:txBody>
      </p:sp>
      <p:pic>
        <p:nvPicPr>
          <p:cNvPr id="60420" name="Picture 7" descr="april_2008_hair_new_mamma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39" y="1188181"/>
            <a:ext cx="3091832" cy="219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9" descr="hemoglob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005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892E90-EF59-4434-9DBE-391793E791F9}"/>
              </a:ext>
            </a:extLst>
          </p:cNvPr>
          <p:cNvSpPr/>
          <p:nvPr/>
        </p:nvSpPr>
        <p:spPr>
          <a:xfrm>
            <a:off x="3811349" y="513845"/>
            <a:ext cx="5010992" cy="104589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/>
              <a:t>Structure defines function.</a:t>
            </a:r>
            <a:endParaRPr lang="en-US" sz="3200" b="1" u="sng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9900"/>
                </a:solidFill>
              </a:rPr>
              <a:t>Why is Carbon so special?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48006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>
                <a:solidFill>
                  <a:srgbClr val="009900"/>
                </a:solidFill>
              </a:rPr>
              <a:t>1.  It has 4 valence electrons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400">
              <a:solidFill>
                <a:srgbClr val="009900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>
                <a:solidFill>
                  <a:srgbClr val="009900"/>
                </a:solidFill>
              </a:rPr>
              <a:t>can form 4 strong covalent bonds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1600">
                <a:solidFill>
                  <a:srgbClr val="009900"/>
                </a:solidFill>
              </a:rPr>
              <a:t>(ex: Hydrogen, Oxygen, Phosphorus, Sulfur and Nitrogen)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>
                <a:solidFill>
                  <a:srgbClr val="009900"/>
                </a:solidFill>
              </a:rPr>
              <a:t>Tetrahedron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400">
              <a:solidFill>
                <a:srgbClr val="0099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>
                <a:solidFill>
                  <a:srgbClr val="009900"/>
                </a:solidFill>
              </a:rPr>
              <a:t>2. Carbon atoms can bond to each other to form long chains, or complex rings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>
              <a:solidFill>
                <a:srgbClr val="009900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>
                <a:solidFill>
                  <a:srgbClr val="009900"/>
                </a:solidFill>
              </a:rPr>
              <a:t>Compounds with just carbon and hydrogen are “hydrocarbons”</a:t>
            </a:r>
          </a:p>
        </p:txBody>
      </p:sp>
      <p:pic>
        <p:nvPicPr>
          <p:cNvPr id="8196" name="Picture 5" descr="ai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1477963"/>
            <a:ext cx="369093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3924300"/>
            <a:ext cx="3552825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94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E7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0" i="0" u="none" strike="noStrike" kern="1200" cap="none" spc="0" baseline="0" noProof="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424FF-7D15-403F-AC35-A92FCAD00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Protein Shape</a:t>
            </a:r>
          </a:p>
        </p:txBody>
      </p:sp>
      <p:pic>
        <p:nvPicPr>
          <p:cNvPr id="5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57449379-0DFC-4AD5-BA49-70C365C21F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8449" r="-2" b="-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093DE-A869-4440-AB77-E708660ED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0104" y="917725"/>
            <a:ext cx="3192008" cy="384608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Held in place by: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pPr lvl="1"/>
            <a:r>
              <a:rPr lang="en-US">
                <a:solidFill>
                  <a:srgbClr val="FFFFFF"/>
                </a:solidFill>
              </a:rPr>
              <a:t>Ionic bonds</a:t>
            </a:r>
            <a:endParaRPr lang="en-US">
              <a:solidFill>
                <a:srgbClr val="FFFFFF"/>
              </a:solidFill>
              <a:cs typeface="Calibri"/>
            </a:endParaRPr>
          </a:p>
          <a:p>
            <a:pPr lvl="1"/>
            <a:r>
              <a:rPr lang="en-US">
                <a:solidFill>
                  <a:srgbClr val="FFFFFF"/>
                </a:solidFill>
              </a:rPr>
              <a:t>Covalent bonds</a:t>
            </a:r>
            <a:endParaRPr lang="en-US">
              <a:solidFill>
                <a:srgbClr val="FFFFFF"/>
              </a:solidFill>
              <a:cs typeface="Calibri"/>
            </a:endParaRPr>
          </a:p>
          <a:p>
            <a:pPr lvl="1"/>
            <a:r>
              <a:rPr lang="en-US">
                <a:solidFill>
                  <a:srgbClr val="FFFFFF"/>
                </a:solidFill>
              </a:rPr>
              <a:t>Van der Waals forces</a:t>
            </a:r>
            <a:endParaRPr lang="en-US">
              <a:solidFill>
                <a:srgbClr val="FFFFFF"/>
              </a:solidFill>
              <a:cs typeface="Calibri"/>
            </a:endParaRPr>
          </a:p>
          <a:p>
            <a:pPr lvl="1"/>
            <a:r>
              <a:rPr lang="en-US">
                <a:solidFill>
                  <a:srgbClr val="FFFFFF"/>
                </a:solidFill>
              </a:rPr>
              <a:t>Hydrogen bonds</a:t>
            </a:r>
            <a:endParaRPr lang="en-US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22195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D9B1B-7DFF-4D20-B348-D21DF1EC6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1" y="365125"/>
            <a:ext cx="7080249" cy="1325563"/>
          </a:xfrm>
        </p:spPr>
        <p:txBody>
          <a:bodyPr>
            <a:normAutofit/>
          </a:bodyPr>
          <a:lstStyle/>
          <a:p>
            <a:r>
              <a:rPr lang="en-US"/>
              <a:t>Protein Review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9E84B72-243C-4978-B7DA-79E6174B2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685006"/>
            <a:ext cx="685800" cy="685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1E197-42D8-4A45-9740-2A2F16CAD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/>
              <a:t>What functional groups make up an amino acid? (Amino group, R group, Acid)- Draw and label an amino acid.</a:t>
            </a:r>
          </a:p>
          <a:p>
            <a:pPr marL="457200" indent="-457200">
              <a:buAutoNum type="arabicPeriod"/>
            </a:pPr>
            <a:r>
              <a:rPr lang="en-US"/>
              <a:t>What are some of the important biological functions of proteins? (List and give an example)</a:t>
            </a:r>
          </a:p>
          <a:p>
            <a:pPr marL="457200" indent="-457200">
              <a:buAutoNum type="arabicPeriod"/>
            </a:pPr>
            <a:r>
              <a:rPr lang="en-US"/>
              <a:t>List and briefly describe the four levels of protein folding/structure. </a:t>
            </a:r>
          </a:p>
          <a:p>
            <a:pPr marL="457200" indent="-457200">
              <a:buAutoNum type="arabicPeriod"/>
            </a:pPr>
            <a:r>
              <a:rPr lang="en-US"/>
              <a:t>What is fundamental to protein structure and function? 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863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B66F6E8-4D4A-4907-940A-774703A2D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762003" y="5367908"/>
            <a:ext cx="2381997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F1F5A56-E82B-4FD5-9025-B72896FFBB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7174722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72C252-60DC-4DAE-8F70-297E6F0AA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29884"/>
            <a:ext cx="6058756" cy="1096331"/>
          </a:xfrm>
        </p:spPr>
        <p:txBody>
          <a:bodyPr>
            <a:normAutofit/>
          </a:bodyPr>
          <a:lstStyle/>
          <a:p>
            <a:r>
              <a:rPr lang="en-US" sz="3400">
                <a:cs typeface="Calibri Light"/>
              </a:rPr>
              <a:t>Review </a:t>
            </a:r>
            <a:br>
              <a:rPr lang="en-US" sz="3400">
                <a:cs typeface="Calibri Light"/>
              </a:rPr>
            </a:br>
            <a:r>
              <a:rPr lang="en-US" sz="3400">
                <a:cs typeface="Calibri Light"/>
              </a:rPr>
              <a:t>Macromolecuels!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979C8A00-3E6A-4C76-9193-D94563D0B0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938705"/>
              </p:ext>
            </p:extLst>
          </p:nvPr>
        </p:nvGraphicFramePr>
        <p:xfrm>
          <a:off x="-2841" y="62495"/>
          <a:ext cx="9023384" cy="5470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66209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3EA872-F8B1-4179-9A8E-E9B133D99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sz="4100">
                <a:solidFill>
                  <a:schemeClr val="accent1"/>
                </a:solidFill>
                <a:cs typeface="Calibri Light"/>
              </a:rPr>
              <a:t>Homework Packet</a:t>
            </a:r>
            <a:endParaRPr lang="en-US" sz="410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BA204-51A2-443B-90BC-B1DFAE832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cs typeface="Calibri"/>
              </a:rPr>
              <a:t>Due on Friday!</a:t>
            </a:r>
          </a:p>
        </p:txBody>
      </p:sp>
    </p:spTree>
    <p:extLst>
      <p:ext uri="{BB962C8B-B14F-4D97-AF65-F5344CB8AC3E}">
        <p14:creationId xmlns:p14="http://schemas.microsoft.com/office/powerpoint/2010/main" val="28841379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9900"/>
                </a:solidFill>
              </a:rPr>
              <a:t>Chemical Reactions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191000" y="1600200"/>
            <a:ext cx="441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en-US" altLang="en-US" dirty="0"/>
              <a:t>Process by which new substances are produced</a:t>
            </a:r>
            <a:endParaRPr lang="en-US" altLang="en-US" dirty="0">
              <a:cs typeface="Calibri"/>
            </a:endParaRPr>
          </a:p>
          <a:p>
            <a:pPr eaLnBrk="1" hangingPunct="1"/>
            <a:r>
              <a:rPr lang="en-US" altLang="en-US" dirty="0"/>
              <a:t>3 steps</a:t>
            </a:r>
            <a:endParaRPr lang="en-US" altLang="en-US" dirty="0">
              <a:cs typeface="Calibri"/>
            </a:endParaRPr>
          </a:p>
          <a:p>
            <a:pPr lvl="1" eaLnBrk="1" hangingPunct="1"/>
            <a:r>
              <a:rPr lang="en-US" altLang="en-US" dirty="0"/>
              <a:t>Old bonds are broken</a:t>
            </a:r>
            <a:endParaRPr lang="en-US" altLang="en-US" dirty="0">
              <a:cs typeface="Calibri"/>
            </a:endParaRPr>
          </a:p>
          <a:p>
            <a:pPr lvl="1" eaLnBrk="1" hangingPunct="1"/>
            <a:r>
              <a:rPr lang="en-US" altLang="en-US" dirty="0"/>
              <a:t>Atoms are rearranged</a:t>
            </a:r>
            <a:endParaRPr lang="en-US" altLang="en-US" dirty="0">
              <a:cs typeface="Calibri"/>
            </a:endParaRPr>
          </a:p>
          <a:p>
            <a:pPr lvl="1" eaLnBrk="1" hangingPunct="1"/>
            <a:r>
              <a:rPr lang="en-US" altLang="en-US" dirty="0"/>
              <a:t>New bonds are formed</a:t>
            </a:r>
            <a:endParaRPr lang="en-US" altLang="en-US" dirty="0">
              <a:cs typeface="Calibri"/>
            </a:endParaRPr>
          </a:p>
        </p:txBody>
      </p:sp>
      <p:pic>
        <p:nvPicPr>
          <p:cNvPr id="62468" name="Picture 5" descr="Fire-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34734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Endergonic Chemical Reactions</a:t>
            </a:r>
            <a:endParaRPr lang="en-US" altLang="en-US" dirty="0">
              <a:cs typeface="Calibri Light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419600" y="1600200"/>
            <a:ext cx="42672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en-US" altLang="en-US" sz="2800" dirty="0"/>
              <a:t>energy is absorbed</a:t>
            </a:r>
            <a:endParaRPr lang="en-US" altLang="en-US" sz="2800" dirty="0">
              <a:cs typeface="Calibri"/>
            </a:endParaRPr>
          </a:p>
          <a:p>
            <a:pPr lvl="1" eaLnBrk="1" hangingPunct="1"/>
            <a:r>
              <a:rPr lang="en-US" altLang="en-US" sz="2400" dirty="0"/>
              <a:t>Dehydration reaction</a:t>
            </a:r>
            <a:endParaRPr lang="en-US" altLang="en-US" sz="2400" dirty="0">
              <a:cs typeface="Calibri"/>
            </a:endParaRPr>
          </a:p>
        </p:txBody>
      </p:sp>
      <p:pic>
        <p:nvPicPr>
          <p:cNvPr id="64516" name="Picture 6" descr="bi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20875"/>
            <a:ext cx="3657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9900"/>
                </a:solidFill>
              </a:rPr>
              <a:t>Exergonic Chemical Reactions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energy is "lost"</a:t>
            </a:r>
            <a:endParaRPr lang="en-US" altLang="en-US" dirty="0"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Hydrolysis reactions</a:t>
            </a:r>
            <a:endParaRPr lang="en-US" altLang="en-US" dirty="0">
              <a:cs typeface="Calibri"/>
            </a:endParaRPr>
          </a:p>
        </p:txBody>
      </p:sp>
      <p:pic>
        <p:nvPicPr>
          <p:cNvPr id="66564" name="Picture 5" descr="exergon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4956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dehydration_hydroly_c_la_78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066800"/>
            <a:ext cx="3168650" cy="4765675"/>
          </a:xfr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9900"/>
                </a:solidFill>
              </a:rPr>
              <a:t>Activation Energy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en-US" altLang="en-US" dirty="0"/>
              <a:t>Amount of energy needed to get a chemical reaction started</a:t>
            </a:r>
            <a:endParaRPr lang="en-US" altLang="en-US" dirty="0">
              <a:cs typeface="Calibri"/>
            </a:endParaRPr>
          </a:p>
        </p:txBody>
      </p:sp>
      <p:pic>
        <p:nvPicPr>
          <p:cNvPr id="70660" name="Picture 5" descr="bi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31242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6" descr="exergon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29000"/>
            <a:ext cx="34956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9900"/>
                </a:solidFill>
              </a:rPr>
              <a:t>Enzymes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en-US" altLang="en-US" sz="2800" dirty="0"/>
              <a:t>Catalysts are substances that speed up the rate of chemical reactions by lowering the amount of activation energy needed</a:t>
            </a:r>
            <a:endParaRPr lang="en-US" altLang="en-US" sz="2800" dirty="0">
              <a:cs typeface="Calibri"/>
            </a:endParaRPr>
          </a:p>
          <a:p>
            <a:pPr eaLnBrk="1" hangingPunct="1"/>
            <a:r>
              <a:rPr lang="en-US" altLang="en-US" sz="2800" dirty="0"/>
              <a:t>Enzymes are proteins that act as catalysts</a:t>
            </a:r>
            <a:endParaRPr lang="en-US" altLang="en-US" sz="2800" dirty="0">
              <a:cs typeface="Calibri"/>
            </a:endParaRPr>
          </a:p>
        </p:txBody>
      </p:sp>
      <p:pic>
        <p:nvPicPr>
          <p:cNvPr id="72708" name="Picture 5" descr="figure06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4038600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9900"/>
                </a:solidFill>
              </a:rPr>
              <a:t>Macromolecules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382000" cy="4525963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9900"/>
                </a:solidFill>
              </a:rPr>
              <a:t>“giant molecules”</a:t>
            </a:r>
          </a:p>
          <a:p>
            <a:pPr eaLnBrk="1" hangingPunct="1"/>
            <a:r>
              <a:rPr lang="en-US" altLang="en-US">
                <a:solidFill>
                  <a:srgbClr val="009900"/>
                </a:solidFill>
              </a:rPr>
              <a:t>4 main groups </a:t>
            </a:r>
          </a:p>
          <a:p>
            <a:pPr eaLnBrk="1" hangingPunct="1"/>
            <a:r>
              <a:rPr lang="en-US" altLang="en-US">
                <a:solidFill>
                  <a:srgbClr val="009900"/>
                </a:solidFill>
              </a:rPr>
              <a:t>3 formed by a process called </a:t>
            </a:r>
            <a:r>
              <a:rPr lang="en-US" altLang="en-US" b="1">
                <a:solidFill>
                  <a:srgbClr val="009900"/>
                </a:solidFill>
              </a:rPr>
              <a:t>Polymerization</a:t>
            </a:r>
          </a:p>
          <a:p>
            <a:pPr lvl="1" eaLnBrk="1" hangingPunct="1"/>
            <a:r>
              <a:rPr lang="en-US" altLang="en-US" b="1">
                <a:solidFill>
                  <a:srgbClr val="009900"/>
                </a:solidFill>
              </a:rPr>
              <a:t>Mono</a:t>
            </a:r>
            <a:r>
              <a:rPr lang="en-US" altLang="en-US">
                <a:solidFill>
                  <a:srgbClr val="009900"/>
                </a:solidFill>
              </a:rPr>
              <a:t>mers are joined together to form </a:t>
            </a:r>
            <a:r>
              <a:rPr lang="en-US" altLang="en-US" b="1">
                <a:solidFill>
                  <a:srgbClr val="009900"/>
                </a:solidFill>
              </a:rPr>
              <a:t>poly</a:t>
            </a:r>
            <a:r>
              <a:rPr lang="en-US" altLang="en-US">
                <a:solidFill>
                  <a:srgbClr val="009900"/>
                </a:solidFill>
              </a:rPr>
              <a:t>mers</a:t>
            </a:r>
          </a:p>
        </p:txBody>
      </p:sp>
      <p:pic>
        <p:nvPicPr>
          <p:cNvPr id="10244" name="Picture 5" descr="macromolecules1_tb_7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1400"/>
            <a:ext cx="4762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9900"/>
                </a:solidFill>
              </a:rPr>
              <a:t>How do enzymes work?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176463" y="990600"/>
            <a:ext cx="8738937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In order for a chemical reaction to take place the reactants must collide together with enough energy to break the old bonds</a:t>
            </a:r>
            <a:endParaRPr lang="en-US" altLang="en-US" sz="2400" dirty="0"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Enzymes provide a place for the reactants to come together to react</a:t>
            </a:r>
            <a:endParaRPr lang="en-US" altLang="en-US" sz="2400" dirty="0"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This reduces the amount of energy needed to break the old bonds</a:t>
            </a:r>
            <a:endParaRPr lang="en-US" altLang="en-US" sz="2400" dirty="0"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The reactants are called substrates which attach to the enzyme to form the enzyme-substrate complex</a:t>
            </a:r>
            <a:endParaRPr lang="en-US" altLang="en-US" sz="2400" dirty="0">
              <a:cs typeface="Calibri"/>
            </a:endParaRPr>
          </a:p>
        </p:txBody>
      </p:sp>
      <p:pic>
        <p:nvPicPr>
          <p:cNvPr id="7475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68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828800"/>
            <a:ext cx="8224838" cy="3997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en-US" altLang="en-US" dirty="0"/>
              <a:t>The enzyme has a specific shape so that only certain substrates can attach to the active site</a:t>
            </a:r>
            <a:endParaRPr lang="en-US" altLang="en-US" dirty="0">
              <a:cs typeface="Calibri"/>
            </a:endParaRPr>
          </a:p>
          <a:p>
            <a:pPr lvl="1" eaLnBrk="1" hangingPunct="1"/>
            <a:r>
              <a:rPr lang="en-US" altLang="en-US" dirty="0"/>
              <a:t>Lock and key mechanism</a:t>
            </a:r>
            <a:endParaRPr lang="en-US" altLang="en-US" dirty="0">
              <a:cs typeface="Calibri"/>
            </a:endParaRPr>
          </a:p>
        </p:txBody>
      </p:sp>
      <p:pic>
        <p:nvPicPr>
          <p:cNvPr id="77827" name="Picture 5" descr="lock_and_key_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3276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7" descr="uesc_05_img02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76600"/>
            <a:ext cx="286702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Regulation of Enzyme Activity</a:t>
            </a:r>
            <a:endParaRPr lang="en-US" altLang="en-US" dirty="0">
              <a:cs typeface="Calibri Light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267200" y="1600200"/>
            <a:ext cx="441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/>
              <a:t>Denaturation:  processes that cause the enzyme to lose its shape and no longer function</a:t>
            </a:r>
            <a:endParaRPr lang="en-US" altLang="en-US" dirty="0">
              <a:cs typeface="Calibri"/>
            </a:endParaRPr>
          </a:p>
          <a:p>
            <a:pPr lvl="1" eaLnBrk="1" hangingPunct="1"/>
            <a:r>
              <a:rPr lang="en-US" altLang="en-US" dirty="0"/>
              <a:t>pH</a:t>
            </a:r>
            <a:endParaRPr lang="en-US" altLang="en-US" dirty="0">
              <a:cs typeface="Calibri"/>
            </a:endParaRPr>
          </a:p>
          <a:p>
            <a:pPr lvl="1" eaLnBrk="1" hangingPunct="1"/>
            <a:r>
              <a:rPr lang="en-US" altLang="en-US" dirty="0"/>
              <a:t>Temperature</a:t>
            </a:r>
            <a:endParaRPr lang="en-US" altLang="en-US" dirty="0">
              <a:cs typeface="Calibri"/>
            </a:endParaRPr>
          </a:p>
          <a:p>
            <a:pPr lvl="1" eaLnBrk="1" hangingPunct="1"/>
            <a:r>
              <a:rPr lang="en-US" altLang="en-US" dirty="0"/>
              <a:t>salinity</a:t>
            </a:r>
            <a:endParaRPr lang="en-US" altLang="en-US" dirty="0">
              <a:cs typeface="Calibri"/>
            </a:endParaRPr>
          </a:p>
        </p:txBody>
      </p:sp>
      <p:pic>
        <p:nvPicPr>
          <p:cNvPr id="79876" name="Picture 5" descr="protein_denaturatio_c_la_7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38350"/>
            <a:ext cx="37338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30C23-CDE5-415F-BD2E-566F8B718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173505"/>
          </a:xfrm>
        </p:spPr>
        <p:txBody>
          <a:bodyPr/>
          <a:lstStyle/>
          <a:p>
            <a:r>
              <a:rPr lang="en-US" dirty="0">
                <a:cs typeface="Calibri Light"/>
              </a:rPr>
              <a:t>Review Time!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6D10-C1E2-4E1D-B299-0030FAFDC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92641"/>
            <a:ext cx="6858000" cy="24651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1. Chemical Reactions WS- With a Partner</a:t>
            </a:r>
          </a:p>
          <a:p>
            <a:r>
              <a:rPr lang="en-US" dirty="0">
                <a:cs typeface="Calibri"/>
              </a:rPr>
              <a:t>2. Reviewing Macromolecules!</a:t>
            </a:r>
          </a:p>
          <a:p>
            <a:r>
              <a:rPr lang="en-US" dirty="0">
                <a:cs typeface="Calibri"/>
              </a:rPr>
              <a:t>3. Homework packet due Friday</a:t>
            </a:r>
          </a:p>
        </p:txBody>
      </p:sp>
    </p:spTree>
    <p:extLst>
      <p:ext uri="{BB962C8B-B14F-4D97-AF65-F5344CB8AC3E}">
        <p14:creationId xmlns:p14="http://schemas.microsoft.com/office/powerpoint/2010/main" val="6600340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B66F6E8-4D4A-4907-940A-774703A2D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762003" y="5367908"/>
            <a:ext cx="2381997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F1F5A56-E82B-4FD5-9025-B72896FFBB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7174722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72C252-60DC-4DAE-8F70-297E6F0AA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29884"/>
            <a:ext cx="6058756" cy="1096331"/>
          </a:xfrm>
        </p:spPr>
        <p:txBody>
          <a:bodyPr>
            <a:normAutofit/>
          </a:bodyPr>
          <a:lstStyle/>
          <a:p>
            <a:r>
              <a:rPr lang="en-US" sz="3400">
                <a:cs typeface="Calibri Light"/>
              </a:rPr>
              <a:t>Review </a:t>
            </a:r>
            <a:br>
              <a:rPr lang="en-US" sz="3400">
                <a:cs typeface="Calibri Light"/>
              </a:rPr>
            </a:br>
            <a:r>
              <a:rPr lang="en-US" sz="3400">
                <a:cs typeface="Calibri Light"/>
              </a:rPr>
              <a:t>Macromolecuels!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979C8A00-3E6A-4C76-9193-D94563D0B04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-2841" y="62495"/>
          <a:ext cx="9023384" cy="5470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6471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3EA872-F8B1-4179-9A8E-E9B133D99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sz="4100">
                <a:solidFill>
                  <a:schemeClr val="accent1"/>
                </a:solidFill>
                <a:cs typeface="Calibri Light"/>
              </a:rPr>
              <a:t>Homework Packet</a:t>
            </a:r>
            <a:endParaRPr lang="en-US" sz="410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BA204-51A2-443B-90BC-B1DFAE832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cs typeface="Calibri"/>
              </a:rPr>
              <a:t>Due on Friday!</a:t>
            </a:r>
          </a:p>
        </p:txBody>
      </p:sp>
    </p:spTree>
    <p:extLst>
      <p:ext uri="{BB962C8B-B14F-4D97-AF65-F5344CB8AC3E}">
        <p14:creationId xmlns:p14="http://schemas.microsoft.com/office/powerpoint/2010/main" val="329515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9900"/>
                </a:solidFill>
              </a:rPr>
              <a:t>Carbohydrates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038600" y="1219200"/>
            <a:ext cx="48768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>
                <a:solidFill>
                  <a:srgbClr val="009900"/>
                </a:solidFill>
              </a:rPr>
              <a:t>Made up of carbon, hydrogen and oxygen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800">
              <a:solidFill>
                <a:srgbClr val="0099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>
                <a:solidFill>
                  <a:srgbClr val="009900"/>
                </a:solidFill>
              </a:rPr>
              <a:t>Monomer: </a:t>
            </a:r>
            <a:r>
              <a:rPr lang="en-US" altLang="en-US" sz="2800" b="1" err="1">
                <a:solidFill>
                  <a:srgbClr val="009900"/>
                </a:solidFill>
              </a:rPr>
              <a:t>monosaccarides</a:t>
            </a:r>
            <a:endParaRPr lang="en-US" altLang="en-US" sz="2800" b="1">
              <a:solidFill>
                <a:srgbClr val="0099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>
              <a:solidFill>
                <a:srgbClr val="0099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>
                <a:solidFill>
                  <a:srgbClr val="009900"/>
                </a:solidFill>
              </a:rPr>
              <a:t>composed of rings of 5 or 6 carbons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>
                <a:solidFill>
                  <a:srgbClr val="009900"/>
                </a:solidFill>
              </a:rPr>
              <a:t>alcohol (-OH) groups attached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>
                <a:solidFill>
                  <a:srgbClr val="009900"/>
                </a:solidFill>
              </a:rPr>
              <a:t>most are water-soluble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400">
              <a:solidFill>
                <a:srgbClr val="009900"/>
              </a:solidFill>
            </a:endParaRPr>
          </a:p>
        </p:txBody>
      </p:sp>
      <p:pic>
        <p:nvPicPr>
          <p:cNvPr id="12292" name="Picture 5" descr="carbohydrates-nutritional-infor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8100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1">
            <a:hlinkClick r:id="rId4"/>
          </p:cNvPr>
          <p:cNvSpPr>
            <a:spLocks noChangeArrowheads="1"/>
          </p:cNvSpPr>
          <p:nvPr/>
        </p:nvSpPr>
        <p:spPr bwMode="auto">
          <a:xfrm>
            <a:off x="633413" y="5614988"/>
            <a:ext cx="1155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nstantia" panose="02030602050306030303" pitchFamily="18" charset="0"/>
                <a:hlinkClick r:id="rId4"/>
              </a:rPr>
              <a:t>3D Model</a:t>
            </a:r>
            <a:endParaRPr lang="en-US" altLang="en-US" sz="180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476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>
                <a:solidFill>
                  <a:schemeClr val="tx1"/>
                </a:solidFill>
              </a:rPr>
              <a:t>Monosaccharides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3581400"/>
            <a:ext cx="8991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Simple sugars have 1 carbon ring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/>
          </a:p>
          <a:p>
            <a:pPr eaLnBrk="1" hangingPunct="1">
              <a:defRPr/>
            </a:pPr>
            <a:r>
              <a:rPr lang="en-US" altLang="en-US"/>
              <a:t>Ex:  Glucose (plant sugar)</a:t>
            </a:r>
          </a:p>
          <a:p>
            <a:pPr eaLnBrk="1" hangingPunct="1">
              <a:defRPr/>
            </a:pPr>
            <a:r>
              <a:rPr lang="en-US" altLang="en-US"/>
              <a:t>       Galactose (milk)</a:t>
            </a:r>
          </a:p>
          <a:p>
            <a:pPr eaLnBrk="1" hangingPunct="1">
              <a:defRPr/>
            </a:pPr>
            <a:r>
              <a:rPr lang="en-US" altLang="en-US"/>
              <a:t>       Fructose (fruits)</a:t>
            </a:r>
          </a:p>
          <a:p>
            <a:pPr eaLnBrk="1" hangingPunct="1">
              <a:buFontTx/>
              <a:buNone/>
              <a:defRPr/>
            </a:pPr>
            <a:endParaRPr lang="en-US" altLang="en-US"/>
          </a:p>
        </p:txBody>
      </p:sp>
      <p:pic>
        <p:nvPicPr>
          <p:cNvPr id="14340" name="Picture 7" descr="galactose_hel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15065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3" descr="00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5" descr="galactose_simp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43000"/>
            <a:ext cx="10604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Disaccharides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581400" y="1600200"/>
            <a:ext cx="5715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/>
              <a:t>two simple sugars joined together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/>
              <a:t>Most of the sweet things we eat are disaccharides: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/>
              <a:t>Table sugar is </a:t>
            </a:r>
            <a:r>
              <a:rPr lang="en-US" altLang="en-US" u="sng"/>
              <a:t>sucrose</a:t>
            </a:r>
            <a:r>
              <a:rPr lang="en-US" altLang="en-US"/>
              <a:t>:  glucose + fructose.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/>
              <a:t>Lactose, milk sugar: 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/>
              <a:t>   glucose + galactose.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/>
              <a:t>Maltose, malt sugar:  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/>
              <a:t>   glucose + glucose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>
              <a:solidFill>
                <a:srgbClr val="009900"/>
              </a:solidFill>
            </a:endParaRPr>
          </a:p>
        </p:txBody>
      </p:sp>
      <p:pic>
        <p:nvPicPr>
          <p:cNvPr id="16388" name="Picture 5" descr="Disaccharide_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1511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304800"/>
            <a:ext cx="9220200" cy="4525963"/>
          </a:xfrm>
        </p:spPr>
        <p:txBody>
          <a:bodyPr/>
          <a:lstStyle/>
          <a:p>
            <a:r>
              <a:rPr lang="en-US" altLang="en-US" sz="2600" b="1"/>
              <a:t>Dehydration</a:t>
            </a:r>
            <a:r>
              <a:rPr lang="en-US" altLang="en-US" sz="2600"/>
              <a:t> reactions form polymers</a:t>
            </a:r>
          </a:p>
          <a:p>
            <a:pPr lvl="1"/>
            <a:r>
              <a:rPr lang="en-US" altLang="en-US" sz="2600"/>
              <a:t>One monomer loses a H and the other loses a OH </a:t>
            </a:r>
          </a:p>
          <a:p>
            <a:pPr lvl="2"/>
            <a:r>
              <a:rPr lang="en-US" altLang="en-US" sz="2200"/>
              <a:t>Forms water</a:t>
            </a:r>
          </a:p>
          <a:p>
            <a:pPr lvl="1"/>
            <a:r>
              <a:rPr lang="en-US" altLang="en-US" sz="2600"/>
              <a:t>Leaves the 2 monomers “unstable” so they join together </a:t>
            </a:r>
            <a:r>
              <a:rPr lang="en-US" altLang="en-US" sz="2600" b="1"/>
              <a:t>covalently</a:t>
            </a:r>
            <a:r>
              <a:rPr lang="en-US" altLang="en-US" sz="2600"/>
              <a:t> to regain their stability</a:t>
            </a:r>
          </a:p>
          <a:p>
            <a:pPr lvl="1"/>
            <a:r>
              <a:rPr lang="en-US" altLang="en-US" sz="2600">
                <a:hlinkClick r:id="rId2"/>
              </a:rPr>
              <a:t>Dehydration reaction</a:t>
            </a:r>
            <a:endParaRPr lang="en-US" altLang="en-US" sz="2600"/>
          </a:p>
          <a:p>
            <a:pPr lvl="1"/>
            <a:r>
              <a:rPr lang="en-US" altLang="en-US" sz="2600"/>
              <a:t>AKA Condensation Reactions</a:t>
            </a:r>
          </a:p>
          <a:p>
            <a:pPr lvl="1"/>
            <a:endParaRPr lang="en-US" altLang="en-US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47307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1128</Words>
  <Application>Microsoft Office PowerPoint</Application>
  <PresentationFormat>On-screen Show (4:3)</PresentationFormat>
  <Paragraphs>279</Paragraphs>
  <Slides>56</Slides>
  <Notes>36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Berlin Sans FB</vt:lpstr>
      <vt:lpstr>Calibri</vt:lpstr>
      <vt:lpstr>Calibri Light</vt:lpstr>
      <vt:lpstr>Constantia</vt:lpstr>
      <vt:lpstr>Office Theme</vt:lpstr>
      <vt:lpstr>Carbon Compounds</vt:lpstr>
      <vt:lpstr>Organic Chemistry</vt:lpstr>
      <vt:lpstr>Why is Carbon so special?</vt:lpstr>
      <vt:lpstr>Why is Carbon so special?</vt:lpstr>
      <vt:lpstr>Macromolecules</vt:lpstr>
      <vt:lpstr>Carbohydrates</vt:lpstr>
      <vt:lpstr>Monosaccharides</vt:lpstr>
      <vt:lpstr>Disaccharides</vt:lpstr>
      <vt:lpstr>PowerPoint Presentation</vt:lpstr>
      <vt:lpstr>PowerPoint Presentation</vt:lpstr>
      <vt:lpstr>PowerPoint Presentation</vt:lpstr>
      <vt:lpstr>Polysaccharides</vt:lpstr>
      <vt:lpstr>Functions?</vt:lpstr>
      <vt:lpstr>PowerPoint Presentation</vt:lpstr>
      <vt:lpstr>Let’s Review! </vt:lpstr>
      <vt:lpstr>Lipids</vt:lpstr>
      <vt:lpstr>   Lipids (not polymers)</vt:lpstr>
      <vt:lpstr>1.  Fats/oils</vt:lpstr>
      <vt:lpstr>Saturated verse Unsaturated Fats</vt:lpstr>
      <vt:lpstr>PowerPoint Presentation</vt:lpstr>
      <vt:lpstr>Trans Fats</vt:lpstr>
      <vt:lpstr>2.  Phospholipids</vt:lpstr>
      <vt:lpstr>3.  Steroids</vt:lpstr>
      <vt:lpstr>4.  Waxes</vt:lpstr>
      <vt:lpstr>Lipid Review</vt:lpstr>
      <vt:lpstr>Nucleic Acids</vt:lpstr>
      <vt:lpstr>Function?</vt:lpstr>
      <vt:lpstr>DNA</vt:lpstr>
      <vt:lpstr>DNA Base Pairs</vt:lpstr>
      <vt:lpstr>RNA</vt:lpstr>
      <vt:lpstr>RNA Base Pairs</vt:lpstr>
      <vt:lpstr>Nucleic Acid Review</vt:lpstr>
      <vt:lpstr>Homework Packet</vt:lpstr>
      <vt:lpstr>Proteins</vt:lpstr>
      <vt:lpstr>PowerPoint Presentation</vt:lpstr>
      <vt:lpstr>Secondary level</vt:lpstr>
      <vt:lpstr>Tertiary Level</vt:lpstr>
      <vt:lpstr>Quaternary Level</vt:lpstr>
      <vt:lpstr>Function?</vt:lpstr>
      <vt:lpstr>Protein Shape</vt:lpstr>
      <vt:lpstr>Protein Review</vt:lpstr>
      <vt:lpstr>Review  Macromolecuels!</vt:lpstr>
      <vt:lpstr>Homework Packet</vt:lpstr>
      <vt:lpstr>Chemical Reactions</vt:lpstr>
      <vt:lpstr>Endergonic Chemical Reactions</vt:lpstr>
      <vt:lpstr>Exergonic Chemical Reactions</vt:lpstr>
      <vt:lpstr>PowerPoint Presentation</vt:lpstr>
      <vt:lpstr>Activation Energy</vt:lpstr>
      <vt:lpstr>Enzymes</vt:lpstr>
      <vt:lpstr>How do enzymes work?</vt:lpstr>
      <vt:lpstr>PowerPoint Presentation</vt:lpstr>
      <vt:lpstr>PowerPoint Presentation</vt:lpstr>
      <vt:lpstr>Regulation of Enzyme Activity</vt:lpstr>
      <vt:lpstr>Review Time!</vt:lpstr>
      <vt:lpstr>Review  Macromolecuels!</vt:lpstr>
      <vt:lpstr>Homework Packet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Compounds</dc:title>
  <dc:creator>Misty</dc:creator>
  <cp:lastModifiedBy>Vanosdall, Katharine</cp:lastModifiedBy>
  <cp:revision>35</cp:revision>
  <cp:lastPrinted>2014-09-26T12:54:07Z</cp:lastPrinted>
  <dcterms:created xsi:type="dcterms:W3CDTF">2010-09-26T15:22:56Z</dcterms:created>
  <dcterms:modified xsi:type="dcterms:W3CDTF">2018-10-04T22:11:44Z</dcterms:modified>
</cp:coreProperties>
</file>